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63" r:id="rId4"/>
    <p:sldId id="265" r:id="rId5"/>
    <p:sldId id="268" r:id="rId6"/>
    <p:sldId id="280" r:id="rId7"/>
    <p:sldId id="282" r:id="rId8"/>
    <p:sldId id="260" r:id="rId9"/>
    <p:sldId id="272" r:id="rId10"/>
    <p:sldId id="270" r:id="rId11"/>
    <p:sldId id="261" r:id="rId12"/>
    <p:sldId id="271" r:id="rId13"/>
    <p:sldId id="267" r:id="rId14"/>
    <p:sldId id="262" r:id="rId15"/>
    <p:sldId id="259" r:id="rId16"/>
    <p:sldId id="266" r:id="rId17"/>
    <p:sldId id="277" r:id="rId18"/>
    <p:sldId id="278"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18" autoAdjust="0"/>
  </p:normalViewPr>
  <p:slideViewPr>
    <p:cSldViewPr snapToGrid="0">
      <p:cViewPr varScale="1">
        <p:scale>
          <a:sx n="77" d="100"/>
          <a:sy n="77" d="100"/>
        </p:scale>
        <p:origin x="96"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63740-BD86-4A5F-92EF-17DA1615D89E}" type="datetimeFigureOut">
              <a:rPr lang="nl-NL" smtClean="0"/>
              <a:t>25-1-2021</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F109F-53DD-4A66-97D6-F6ECF840719F}" type="slidenum">
              <a:rPr lang="nl-NL" smtClean="0"/>
              <a:t>‹N°›</a:t>
            </a:fld>
            <a:endParaRPr lang="nl-NL"/>
          </a:p>
        </p:txBody>
      </p:sp>
    </p:spTree>
    <p:extLst>
      <p:ext uri="{BB962C8B-B14F-4D97-AF65-F5344CB8AC3E}">
        <p14:creationId xmlns:p14="http://schemas.microsoft.com/office/powerpoint/2010/main" val="19323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construction sector is currently responsible for more than 20% of global annual CO</a:t>
            </a:r>
            <a:r>
              <a:rPr lang="en-GB" baseline="-25000" dirty="0"/>
              <a:t>2 </a:t>
            </a:r>
            <a:r>
              <a:rPr lang="en-GB" dirty="0"/>
              <a:t>equivalent emissions. Between a quarter and half of these emissions are due to the production of cement, while the rest result from the manufacture of other construction materials, transport, and construction processes. Ongoing operation and maintenance of buildings represents almost an additional 30% of global CO</a:t>
            </a:r>
            <a:r>
              <a:rPr lang="en-GB" baseline="-25000" dirty="0"/>
              <a:t>2</a:t>
            </a:r>
            <a:r>
              <a:rPr lang="en-GB" dirty="0"/>
              <a:t> equivalent emissions.</a:t>
            </a:r>
          </a:p>
          <a:p>
            <a:endParaRPr lang="nl-NL" dirty="0"/>
          </a:p>
        </p:txBody>
      </p:sp>
      <p:sp>
        <p:nvSpPr>
          <p:cNvPr id="4" name="Slide Number Placeholder 3"/>
          <p:cNvSpPr>
            <a:spLocks noGrp="1"/>
          </p:cNvSpPr>
          <p:nvPr>
            <p:ph type="sldNum" sz="quarter" idx="5"/>
          </p:nvPr>
        </p:nvSpPr>
        <p:spPr/>
        <p:txBody>
          <a:bodyPr/>
          <a:lstStyle/>
          <a:p>
            <a:fld id="{56BF109F-53DD-4A66-97D6-F6ECF840719F}" type="slidenum">
              <a:rPr lang="nl-NL" smtClean="0"/>
              <a:t>7</a:t>
            </a:fld>
            <a:endParaRPr lang="nl-NL"/>
          </a:p>
        </p:txBody>
      </p:sp>
    </p:spTree>
    <p:extLst>
      <p:ext uri="{BB962C8B-B14F-4D97-AF65-F5344CB8AC3E}">
        <p14:creationId xmlns:p14="http://schemas.microsoft.com/office/powerpoint/2010/main" val="374357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Major revisions take place only at intervals of about 20 years or more, represent compromises among stakeholders, and typically fail to use the best available knowledge for ensuring safety, resilience, and sustainability.     </a:t>
            </a:r>
          </a:p>
          <a:p>
            <a:endParaRPr lang="nl-NL" dirty="0"/>
          </a:p>
        </p:txBody>
      </p:sp>
      <p:sp>
        <p:nvSpPr>
          <p:cNvPr id="4" name="Slide Number Placeholder 3"/>
          <p:cNvSpPr>
            <a:spLocks noGrp="1"/>
          </p:cNvSpPr>
          <p:nvPr>
            <p:ph type="sldNum" sz="quarter" idx="5"/>
          </p:nvPr>
        </p:nvSpPr>
        <p:spPr/>
        <p:txBody>
          <a:bodyPr/>
          <a:lstStyle/>
          <a:p>
            <a:fld id="{56BF109F-53DD-4A66-97D6-F6ECF840719F}" type="slidenum">
              <a:rPr lang="nl-NL" smtClean="0"/>
              <a:t>18</a:t>
            </a:fld>
            <a:endParaRPr lang="nl-NL"/>
          </a:p>
        </p:txBody>
      </p:sp>
    </p:spTree>
    <p:extLst>
      <p:ext uri="{BB962C8B-B14F-4D97-AF65-F5344CB8AC3E}">
        <p14:creationId xmlns:p14="http://schemas.microsoft.com/office/powerpoint/2010/main" val="218905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B49A-6EB0-4271-810F-022A69E44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37326AC1-D21B-4B97-AB19-098880E112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789BD5E3-DC63-41E8-A636-B9DAD608BE46}"/>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5" name="Footer Placeholder 4">
            <a:extLst>
              <a:ext uri="{FF2B5EF4-FFF2-40B4-BE49-F238E27FC236}">
                <a16:creationId xmlns:a16="http://schemas.microsoft.com/office/drawing/2014/main" id="{D3C4E57D-2062-41ED-B7DD-E1AC9A3EAE9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A83D4FBF-2AAD-48D0-8B20-6114200C2E83}"/>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598723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62902-4EFE-4B65-B0B5-DB8D01183289}"/>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F1715DA3-7FAE-4602-9F2C-CE801787D2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FE714CE-B2EF-4029-AA2C-8D9E25A93B68}"/>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5" name="Footer Placeholder 4">
            <a:extLst>
              <a:ext uri="{FF2B5EF4-FFF2-40B4-BE49-F238E27FC236}">
                <a16:creationId xmlns:a16="http://schemas.microsoft.com/office/drawing/2014/main" id="{3B103462-5629-44B1-AE10-5B93776D657C}"/>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0DEB7D0E-27FD-4CC6-BECC-B67059ABFAFE}"/>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1190074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581812-90FE-495F-A189-DB07C081FB4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5C43563-EDB3-46CE-B850-13783B91D9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AC33291C-B75A-4423-98EB-4FE4AF5C684C}"/>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5" name="Footer Placeholder 4">
            <a:extLst>
              <a:ext uri="{FF2B5EF4-FFF2-40B4-BE49-F238E27FC236}">
                <a16:creationId xmlns:a16="http://schemas.microsoft.com/office/drawing/2014/main" id="{6F3640EA-8C61-4543-A471-0C5F0FF9C4E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13AD5A4-1079-41F7-8616-54326EA96093}"/>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2610656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8428-1A2C-402B-83F3-5D94FD30DD89}"/>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60A14246-436D-422A-BB6B-35C6DC1BE9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08D4D36-B846-4B4C-BDC5-BE8FAADA4380}"/>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5" name="Footer Placeholder 4">
            <a:extLst>
              <a:ext uri="{FF2B5EF4-FFF2-40B4-BE49-F238E27FC236}">
                <a16:creationId xmlns:a16="http://schemas.microsoft.com/office/drawing/2014/main" id="{96B595B4-47A2-4415-B1B2-FABCBC267CE5}"/>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FDD8C58-0E4C-4644-8228-4BFB4F29AAC7}"/>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290517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B0B8F-D34B-4595-A93B-656C5CA9D6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3B443A9A-34AE-49D8-BF39-F7946566FD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D51CE-30F8-4C1C-86B3-E8A6595DDF1E}"/>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5" name="Footer Placeholder 4">
            <a:extLst>
              <a:ext uri="{FF2B5EF4-FFF2-40B4-BE49-F238E27FC236}">
                <a16:creationId xmlns:a16="http://schemas.microsoft.com/office/drawing/2014/main" id="{1221DB55-FC44-4B6E-9A69-2BC2D5C1720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57DE63D-72AB-4E96-A0EE-243ABADD7852}"/>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406835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82AFD-73AA-4ACD-8F90-A0220C3F71A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91B5A784-8635-42DC-BC26-464E618D74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42BC7B13-F77E-45FC-AF3F-5F1DCBC1FC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A45B91F8-3DF5-4ED4-B081-4E3504D1E85F}"/>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6" name="Footer Placeholder 5">
            <a:extLst>
              <a:ext uri="{FF2B5EF4-FFF2-40B4-BE49-F238E27FC236}">
                <a16:creationId xmlns:a16="http://schemas.microsoft.com/office/drawing/2014/main" id="{78081ED4-8F41-4A56-AB3A-F0C0B8A61CFF}"/>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EDAD1AEB-9A5D-428D-A84F-FEBD607D65E0}"/>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3163289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11BAA-90A8-4AD6-BD9B-03C20EDD8DC1}"/>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DCE98F8E-1C3B-411F-9022-92C48099E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E01912-F79B-4F42-8AE7-BF6AC4652C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62495CD1-0E7B-498B-BA8B-6EC041E8C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1DEA38-29D6-482B-906A-501543862A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FAC8A27B-EBE5-4D06-8084-7E423683C4FF}"/>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8" name="Footer Placeholder 7">
            <a:extLst>
              <a:ext uri="{FF2B5EF4-FFF2-40B4-BE49-F238E27FC236}">
                <a16:creationId xmlns:a16="http://schemas.microsoft.com/office/drawing/2014/main" id="{7B5DDBAA-F494-4938-AB75-ED9F8FF6206A}"/>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4CCCA11D-6EDD-4E0B-A653-A3DA9AD14FE8}"/>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322595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CEB01-B9C1-4E26-9AD1-36AED13AE9EE}"/>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F99CDCC7-354D-4589-BBFD-AD17C27BA907}"/>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4" name="Footer Placeholder 3">
            <a:extLst>
              <a:ext uri="{FF2B5EF4-FFF2-40B4-BE49-F238E27FC236}">
                <a16:creationId xmlns:a16="http://schemas.microsoft.com/office/drawing/2014/main" id="{19112BD0-3DD7-427D-BE1C-F118FCA9DF9E}"/>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2AED1BAA-0F19-4B67-B87A-23AE28D9767F}"/>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62412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424F4-1F97-4172-990A-C08E33E050AC}"/>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3" name="Footer Placeholder 2">
            <a:extLst>
              <a:ext uri="{FF2B5EF4-FFF2-40B4-BE49-F238E27FC236}">
                <a16:creationId xmlns:a16="http://schemas.microsoft.com/office/drawing/2014/main" id="{36F0C0C6-1034-419C-9742-E53729EE7FBD}"/>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E7D05991-D76B-495D-A678-7063E2C59AEA}"/>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39346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DA7B-20AD-4855-9F80-7FE660D712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50CACD3B-12DE-4089-B686-D359C4A49A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0111D536-B962-42B2-9695-0A32EBD47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6461E1-C176-4B03-BB04-DEA9A4CDAD49}"/>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6" name="Footer Placeholder 5">
            <a:extLst>
              <a:ext uri="{FF2B5EF4-FFF2-40B4-BE49-F238E27FC236}">
                <a16:creationId xmlns:a16="http://schemas.microsoft.com/office/drawing/2014/main" id="{04E1D835-DFD9-4351-97C7-75DC5BF413FD}"/>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A43EF17E-D215-4CBD-85A7-C864F0507403}"/>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538737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22CCC-F61B-48A0-8A11-3320344DD9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A0ECFD31-21BB-42CD-8227-FFE40BBC6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05D84071-5438-46A2-B864-CD85D3625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BA4437-1204-4C41-9BC7-A6DE2A2E0C10}"/>
              </a:ext>
            </a:extLst>
          </p:cNvPr>
          <p:cNvSpPr>
            <a:spLocks noGrp="1"/>
          </p:cNvSpPr>
          <p:nvPr>
            <p:ph type="dt" sz="half" idx="10"/>
          </p:nvPr>
        </p:nvSpPr>
        <p:spPr/>
        <p:txBody>
          <a:bodyPr/>
          <a:lstStyle/>
          <a:p>
            <a:fld id="{7CCCE140-2C9B-41D6-8C3B-4F80AA809E35}" type="datetimeFigureOut">
              <a:rPr lang="nl-NL" smtClean="0"/>
              <a:t>25-1-2021</a:t>
            </a:fld>
            <a:endParaRPr lang="nl-NL"/>
          </a:p>
        </p:txBody>
      </p:sp>
      <p:sp>
        <p:nvSpPr>
          <p:cNvPr id="6" name="Footer Placeholder 5">
            <a:extLst>
              <a:ext uri="{FF2B5EF4-FFF2-40B4-BE49-F238E27FC236}">
                <a16:creationId xmlns:a16="http://schemas.microsoft.com/office/drawing/2014/main" id="{0305822C-912C-4F9B-A571-1C86C9E29EA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DB21C1B3-B834-42DF-8773-355738BD1902}"/>
              </a:ext>
            </a:extLst>
          </p:cNvPr>
          <p:cNvSpPr>
            <a:spLocks noGrp="1"/>
          </p:cNvSpPr>
          <p:nvPr>
            <p:ph type="sldNum" sz="quarter" idx="12"/>
          </p:nvPr>
        </p:nvSpPr>
        <p:spPr/>
        <p:txBody>
          <a:bodyPr/>
          <a:lstStyle/>
          <a:p>
            <a:fld id="{934216D7-2633-48BB-99F7-F653613FA77C}" type="slidenum">
              <a:rPr lang="nl-NL" smtClean="0"/>
              <a:t>‹N°›</a:t>
            </a:fld>
            <a:endParaRPr lang="nl-NL"/>
          </a:p>
        </p:txBody>
      </p:sp>
    </p:spTree>
    <p:extLst>
      <p:ext uri="{BB962C8B-B14F-4D97-AF65-F5344CB8AC3E}">
        <p14:creationId xmlns:p14="http://schemas.microsoft.com/office/powerpoint/2010/main" val="391552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3F390-2807-44EB-9DB0-9FAD2FE91C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AF3FF5B9-9885-4456-9296-79B3F837D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E28A1A8-2544-488E-B7BB-E42364FADE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CE140-2C9B-41D6-8C3B-4F80AA809E35}" type="datetimeFigureOut">
              <a:rPr lang="nl-NL" smtClean="0"/>
              <a:t>25-1-2021</a:t>
            </a:fld>
            <a:endParaRPr lang="nl-NL"/>
          </a:p>
        </p:txBody>
      </p:sp>
      <p:sp>
        <p:nvSpPr>
          <p:cNvPr id="5" name="Footer Placeholder 4">
            <a:extLst>
              <a:ext uri="{FF2B5EF4-FFF2-40B4-BE49-F238E27FC236}">
                <a16:creationId xmlns:a16="http://schemas.microsoft.com/office/drawing/2014/main" id="{10BF72DD-FB7E-444E-957B-4C0E080C44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882CBB80-A9CF-4BF0-8780-F5BF7C882E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216D7-2633-48BB-99F7-F653613FA77C}" type="slidenum">
              <a:rPr lang="nl-NL" smtClean="0"/>
              <a:t>‹N°›</a:t>
            </a:fld>
            <a:endParaRPr lang="nl-NL"/>
          </a:p>
        </p:txBody>
      </p:sp>
    </p:spTree>
    <p:extLst>
      <p:ext uri="{BB962C8B-B14F-4D97-AF65-F5344CB8AC3E}">
        <p14:creationId xmlns:p14="http://schemas.microsoft.com/office/powerpoint/2010/main" val="1501712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rgbClr val="002832"/>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1553208" y="1846956"/>
            <a:ext cx="10134604" cy="1077218"/>
          </a:xfrm>
          <a:prstGeom prst="rect">
            <a:avLst/>
          </a:prstGeom>
          <a:noFill/>
        </p:spPr>
        <p:txBody>
          <a:bodyPr wrap="square">
            <a:spAutoFit/>
          </a:bodyPr>
          <a:lstStyle/>
          <a:p>
            <a:pPr algn="r"/>
            <a:r>
              <a:rPr lang="en-GB" sz="3600" b="1" i="0" u="none" strike="noStrike" baseline="0" dirty="0">
                <a:solidFill>
                  <a:srgbClr val="000000"/>
                </a:solidFill>
              </a:rPr>
              <a:t>Welcome and introduction to the GLOBE consensus</a:t>
            </a:r>
          </a:p>
          <a:p>
            <a:pPr algn="r"/>
            <a:r>
              <a:rPr lang="en-GB" sz="2800" b="0" i="1" u="none" strike="noStrike" baseline="0" dirty="0">
                <a:solidFill>
                  <a:srgbClr val="000000"/>
                </a:solidFill>
              </a:rPr>
              <a:t> </a:t>
            </a:r>
          </a:p>
        </p:txBody>
      </p:sp>
    </p:spTree>
    <p:extLst>
      <p:ext uri="{BB962C8B-B14F-4D97-AF65-F5344CB8AC3E}">
        <p14:creationId xmlns:p14="http://schemas.microsoft.com/office/powerpoint/2010/main" val="404880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934720" y="89535"/>
            <a:ext cx="11038207" cy="3908762"/>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b="0" i="1" u="none" strike="noStrike" baseline="0" dirty="0">
                <a:solidFill>
                  <a:srgbClr val="000000"/>
                </a:solidFill>
              </a:rPr>
              <a:t>Expert Task Force</a:t>
            </a:r>
          </a:p>
          <a:p>
            <a:pPr algn="r"/>
            <a:br>
              <a:rPr lang="en-GB" sz="2800" i="1" dirty="0">
                <a:solidFill>
                  <a:srgbClr val="000000"/>
                </a:solidFill>
              </a:rPr>
            </a:br>
            <a:r>
              <a:rPr lang="en-GB" sz="2400" i="1" dirty="0">
                <a:solidFill>
                  <a:srgbClr val="000000"/>
                </a:solidFill>
              </a:rPr>
              <a:t>major associations and networks in the areas of</a:t>
            </a:r>
          </a:p>
          <a:p>
            <a:pPr algn="r"/>
            <a:r>
              <a:rPr lang="en-GB" sz="2400" i="1" dirty="0">
                <a:solidFill>
                  <a:srgbClr val="000000"/>
                </a:solidFill>
              </a:rPr>
              <a:t>research, education, development of building codes and recommendations </a:t>
            </a:r>
          </a:p>
          <a:p>
            <a:pPr algn="r"/>
            <a:endParaRPr lang="en-GB" sz="2400" i="1" dirty="0">
              <a:solidFill>
                <a:srgbClr val="000000"/>
              </a:solidFill>
            </a:endParaRPr>
          </a:p>
          <a:p>
            <a:pPr algn="r"/>
            <a:r>
              <a:rPr lang="en-GB" sz="2400" i="1" dirty="0">
                <a:solidFill>
                  <a:srgbClr val="000000"/>
                </a:solidFill>
              </a:rPr>
              <a:t>RILEM, IABSE, fib, CIB, ECCS, IASS </a:t>
            </a:r>
            <a:br>
              <a:rPr lang="en-GB" sz="2400" i="1" dirty="0">
                <a:solidFill>
                  <a:srgbClr val="000000"/>
                </a:solidFill>
              </a:rPr>
            </a:br>
            <a:r>
              <a:rPr lang="en-GB" sz="2400" i="1" dirty="0">
                <a:solidFill>
                  <a:srgbClr val="000000"/>
                </a:solidFill>
              </a:rPr>
              <a:t>Joint Committee for Structural Safety JCSS</a:t>
            </a:r>
            <a:endParaRPr lang="en-GB" sz="2800" b="0" i="1" u="none" baseline="0" dirty="0">
              <a:solidFill>
                <a:srgbClr val="000000"/>
              </a:solidFill>
            </a:endParaRPr>
          </a:p>
        </p:txBody>
      </p:sp>
      <p:pic>
        <p:nvPicPr>
          <p:cNvPr id="3" name="Picture 2">
            <a:extLst>
              <a:ext uri="{FF2B5EF4-FFF2-40B4-BE49-F238E27FC236}">
                <a16:creationId xmlns:a16="http://schemas.microsoft.com/office/drawing/2014/main" id="{F0766663-2748-45CC-9D07-CC69F803F037}"/>
              </a:ext>
            </a:extLst>
          </p:cNvPr>
          <p:cNvPicPr>
            <a:picLocks noChangeAspect="1"/>
          </p:cNvPicPr>
          <p:nvPr/>
        </p:nvPicPr>
        <p:blipFill rotWithShape="1">
          <a:blip r:embed="rId6"/>
          <a:srcRect l="5250" t="40740" r="5334" b="29482"/>
          <a:stretch/>
        </p:blipFill>
        <p:spPr>
          <a:xfrm>
            <a:off x="2474598" y="3998297"/>
            <a:ext cx="9610725" cy="1800332"/>
          </a:xfrm>
          <a:prstGeom prst="rect">
            <a:avLst/>
          </a:prstGeom>
        </p:spPr>
      </p:pic>
    </p:spTree>
    <p:extLst>
      <p:ext uri="{BB962C8B-B14F-4D97-AF65-F5344CB8AC3E}">
        <p14:creationId xmlns:p14="http://schemas.microsoft.com/office/powerpoint/2010/main" val="348181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rgbClr val="002832"/>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1553208" y="1846956"/>
            <a:ext cx="10134604" cy="1077218"/>
          </a:xfrm>
          <a:prstGeom prst="rect">
            <a:avLst/>
          </a:prstGeom>
          <a:noFill/>
        </p:spPr>
        <p:txBody>
          <a:bodyPr wrap="square">
            <a:spAutoFit/>
          </a:bodyPr>
          <a:lstStyle/>
          <a:p>
            <a:pPr algn="r"/>
            <a:r>
              <a:rPr lang="en-GB" sz="3600" b="1" i="0" u="none" strike="noStrike" baseline="0" dirty="0">
                <a:solidFill>
                  <a:srgbClr val="000000"/>
                </a:solidFill>
              </a:rPr>
              <a:t>The “GLOBE consensus”</a:t>
            </a:r>
          </a:p>
          <a:p>
            <a:pPr algn="r"/>
            <a:r>
              <a:rPr lang="en-GB" sz="2800" b="0" i="1" u="none" strike="noStrike" baseline="0" dirty="0">
                <a:solidFill>
                  <a:srgbClr val="000000"/>
                </a:solidFill>
              </a:rPr>
              <a:t>Challenges and ways out?</a:t>
            </a:r>
          </a:p>
        </p:txBody>
      </p:sp>
    </p:spTree>
    <p:extLst>
      <p:ext uri="{BB962C8B-B14F-4D97-AF65-F5344CB8AC3E}">
        <p14:creationId xmlns:p14="http://schemas.microsoft.com/office/powerpoint/2010/main" val="2431946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rock, ground, outdoor, rocky&#10;&#10;Description automatically generated">
            <a:extLst>
              <a:ext uri="{FF2B5EF4-FFF2-40B4-BE49-F238E27FC236}">
                <a16:creationId xmlns:a16="http://schemas.microsoft.com/office/drawing/2014/main" id="{17C82935-29CF-461D-A251-B62FA39F64DD}"/>
              </a:ext>
            </a:extLst>
          </p:cNvPr>
          <p:cNvPicPr>
            <a:picLocks noChangeAspect="1"/>
          </p:cNvPicPr>
          <p:nvPr/>
        </p:nvPicPr>
        <p:blipFill rotWithShape="1">
          <a:blip r:embed="rId2">
            <a:extLst>
              <a:ext uri="{28A0092B-C50C-407E-A947-70E740481C1C}">
                <a14:useLocalDpi xmlns:a14="http://schemas.microsoft.com/office/drawing/2010/main" val="0"/>
              </a:ext>
            </a:extLst>
          </a:blip>
          <a:srcRect t="7984" b="15502"/>
          <a:stretch/>
        </p:blipFill>
        <p:spPr>
          <a:xfrm>
            <a:off x="4287202" y="1695235"/>
            <a:ext cx="7573330" cy="3865036"/>
          </a:xfrm>
          <a:prstGeom prst="rect">
            <a:avLst/>
          </a:prstGeom>
        </p:spPr>
      </p:pic>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6"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2631440" y="89535"/>
            <a:ext cx="9341487" cy="5509200"/>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b="0" i="1" u="none" strike="noStrike" baseline="0" dirty="0">
                <a:solidFill>
                  <a:srgbClr val="000000"/>
                </a:solidFill>
              </a:rPr>
              <a:t>Challenges and ways out?</a:t>
            </a:r>
          </a:p>
          <a:p>
            <a:pPr algn="r"/>
            <a:endParaRPr lang="en-GB" sz="2800" i="1" dirty="0">
              <a:solidFill>
                <a:srgbClr val="000000"/>
              </a:solidFill>
            </a:endParaRPr>
          </a:p>
          <a:p>
            <a:pPr algn="r"/>
            <a:endParaRPr lang="en-GB" sz="2800" b="0" i="1" u="none" strike="noStrike" baseline="0" dirty="0">
              <a:solidFill>
                <a:srgbClr val="000000"/>
              </a:solidFill>
            </a:endParaRPr>
          </a:p>
          <a:p>
            <a:pPr algn="r"/>
            <a:endParaRPr lang="en-GB" sz="2800" i="1" dirty="0">
              <a:solidFill>
                <a:srgbClr val="000000"/>
              </a:solidFill>
            </a:endParaRPr>
          </a:p>
          <a:p>
            <a:pPr algn="r"/>
            <a:endParaRPr lang="en-GB" sz="2800" b="0" i="1" u="none" strike="noStrike" baseline="0" dirty="0">
              <a:solidFill>
                <a:srgbClr val="000000"/>
              </a:solidFill>
            </a:endParaRPr>
          </a:p>
          <a:p>
            <a:pPr algn="r"/>
            <a:endParaRPr lang="en-GB" sz="2800" i="1" dirty="0">
              <a:solidFill>
                <a:srgbClr val="000000"/>
              </a:solidFill>
            </a:endParaRPr>
          </a:p>
          <a:p>
            <a:pPr algn="r"/>
            <a:endParaRPr lang="en-GB" sz="2800" b="0" i="1" u="none" strike="noStrike" baseline="0" dirty="0">
              <a:solidFill>
                <a:srgbClr val="000000"/>
              </a:solidFill>
            </a:endParaRPr>
          </a:p>
          <a:p>
            <a:pPr algn="r"/>
            <a:endParaRPr lang="en-GB" sz="2800" b="0" i="1" u="none" strike="noStrike" baseline="0" dirty="0">
              <a:solidFill>
                <a:srgbClr val="000000"/>
              </a:solidFill>
            </a:endParaRPr>
          </a:p>
          <a:p>
            <a:pPr algn="r"/>
            <a:endParaRPr lang="en-GB" sz="2800" b="0" i="1" u="none" strike="noStrike" baseline="0" dirty="0">
              <a:solidFill>
                <a:srgbClr val="000000"/>
              </a:solidFill>
            </a:endParaRPr>
          </a:p>
          <a:p>
            <a:r>
              <a:rPr lang="en-GB" sz="2800" i="1" dirty="0">
                <a:solidFill>
                  <a:schemeClr val="bg1"/>
                </a:solidFill>
              </a:rPr>
              <a:t>                      Dangerous, Dirty, Difficult         </a:t>
            </a:r>
          </a:p>
        </p:txBody>
      </p:sp>
      <p:sp>
        <p:nvSpPr>
          <p:cNvPr id="2" name="TextBox 1">
            <a:extLst>
              <a:ext uri="{FF2B5EF4-FFF2-40B4-BE49-F238E27FC236}">
                <a16:creationId xmlns:a16="http://schemas.microsoft.com/office/drawing/2014/main" id="{3DDFCD82-837C-47D3-9CAE-81D2782F6D6D}"/>
              </a:ext>
            </a:extLst>
          </p:cNvPr>
          <p:cNvSpPr txBox="1"/>
          <p:nvPr/>
        </p:nvSpPr>
        <p:spPr>
          <a:xfrm>
            <a:off x="3344503" y="1429911"/>
            <a:ext cx="2170787" cy="2215991"/>
          </a:xfrm>
          <a:prstGeom prst="rect">
            <a:avLst/>
          </a:prstGeom>
          <a:noFill/>
        </p:spPr>
        <p:txBody>
          <a:bodyPr wrap="none" rtlCol="0">
            <a:spAutoFit/>
          </a:bodyPr>
          <a:lstStyle/>
          <a:p>
            <a:r>
              <a:rPr lang="en-GB" sz="13800" dirty="0"/>
              <a:t>3</a:t>
            </a:r>
            <a:r>
              <a:rPr lang="en-GB" sz="13800" dirty="0">
                <a:solidFill>
                  <a:schemeClr val="bg1"/>
                </a:solidFill>
              </a:rPr>
              <a:t>D</a:t>
            </a:r>
            <a:endParaRPr lang="nl-NL" sz="13800" dirty="0">
              <a:solidFill>
                <a:schemeClr val="bg1"/>
              </a:solidFill>
            </a:endParaRPr>
          </a:p>
        </p:txBody>
      </p:sp>
    </p:spTree>
    <p:extLst>
      <p:ext uri="{BB962C8B-B14F-4D97-AF65-F5344CB8AC3E}">
        <p14:creationId xmlns:p14="http://schemas.microsoft.com/office/powerpoint/2010/main" val="228693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934720" y="89535"/>
            <a:ext cx="11038207" cy="2062103"/>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b="0" i="1" u="none" strike="noStrike" baseline="0" dirty="0">
                <a:solidFill>
                  <a:srgbClr val="000000"/>
                </a:solidFill>
              </a:rPr>
              <a:t>Challenges and ways out?</a:t>
            </a:r>
          </a:p>
          <a:p>
            <a:pPr algn="r"/>
            <a:endParaRPr lang="en-GB" sz="2800" b="0" i="1" u="none" strike="noStrike" baseline="0" dirty="0">
              <a:solidFill>
                <a:srgbClr val="000000"/>
              </a:solidFill>
            </a:endParaRPr>
          </a:p>
        </p:txBody>
      </p:sp>
      <p:graphicFrame>
        <p:nvGraphicFramePr>
          <p:cNvPr id="10" name="Table 9">
            <a:extLst>
              <a:ext uri="{FF2B5EF4-FFF2-40B4-BE49-F238E27FC236}">
                <a16:creationId xmlns:a16="http://schemas.microsoft.com/office/drawing/2014/main" id="{5E9C3951-ED73-4539-A427-96362952E2E7}"/>
              </a:ext>
            </a:extLst>
          </p:cNvPr>
          <p:cNvGraphicFramePr>
            <a:graphicFrameLocks noGrp="1"/>
          </p:cNvGraphicFramePr>
          <p:nvPr>
            <p:extLst>
              <p:ext uri="{D42A27DB-BD31-4B8C-83A1-F6EECF244321}">
                <p14:modId xmlns:p14="http://schemas.microsoft.com/office/powerpoint/2010/main" val="2831823213"/>
              </p:ext>
            </p:extLst>
          </p:nvPr>
        </p:nvGraphicFramePr>
        <p:xfrm>
          <a:off x="1725928" y="2021458"/>
          <a:ext cx="10246999" cy="3478594"/>
        </p:xfrm>
        <a:graphic>
          <a:graphicData uri="http://schemas.openxmlformats.org/drawingml/2006/table">
            <a:tbl>
              <a:tblPr firstRow="1" firstCol="1" bandRow="1">
                <a:tableStyleId>{5C22544A-7EE6-4342-B048-85BDC9FD1C3A}</a:tableStyleId>
              </a:tblPr>
              <a:tblGrid>
                <a:gridCol w="10246999">
                  <a:extLst>
                    <a:ext uri="{9D8B030D-6E8A-4147-A177-3AD203B41FA5}">
                      <a16:colId xmlns:a16="http://schemas.microsoft.com/office/drawing/2014/main" val="3367931660"/>
                    </a:ext>
                  </a:extLst>
                </a:gridCol>
              </a:tblGrid>
              <a:tr h="0">
                <a:tc>
                  <a:txBody>
                    <a:bodyPr/>
                    <a:lstStyle/>
                    <a:p>
                      <a:pPr algn="r">
                        <a:lnSpc>
                          <a:spcPct val="107000"/>
                        </a:lnSpc>
                        <a:spcAft>
                          <a:spcPts val="800"/>
                        </a:spcAft>
                      </a:pPr>
                      <a:r>
                        <a:rPr lang="nl-NL" sz="2800" b="0" dirty="0">
                          <a:effectLst/>
                        </a:rPr>
                        <a:t> </a:t>
                      </a:r>
                      <a:r>
                        <a:rPr lang="en-GB" sz="2400" b="0" dirty="0">
                          <a:effectLst/>
                        </a:rPr>
                        <a:t>A vast number of companies, organizations, professions and stakeholders are involved in construction of buildings and infrastructure.  An enormous effort is required to get adoption of   applied  technology  enhancements  in international standards, codes, and guidelines that govern the design and construction of the built environment</a:t>
                      </a:r>
                      <a:br>
                        <a:rPr lang="en-GB" sz="100" b="0" dirty="0">
                          <a:effectLst/>
                        </a:rPr>
                      </a:br>
                      <a:endParaRPr lang="en-GB" sz="100" b="0" dirty="0">
                        <a:effectLst/>
                      </a:endParaRPr>
                    </a:p>
                    <a:p>
                      <a:pPr algn="r">
                        <a:lnSpc>
                          <a:spcPct val="107000"/>
                        </a:lnSpc>
                        <a:spcAft>
                          <a:spcPts val="800"/>
                        </a:spcAft>
                      </a:pPr>
                      <a:r>
                        <a:rPr lang="en-GB" sz="2800" b="0" dirty="0">
                          <a:effectLst/>
                        </a:rPr>
                        <a:t> </a:t>
                      </a:r>
                      <a:r>
                        <a:rPr lang="en-GB" sz="3200" b="1" dirty="0">
                          <a:effectLst/>
                        </a:rPr>
                        <a:t>We have to stand united and march together to achieve the objective of realising a sustainable construction sector</a:t>
                      </a:r>
                      <a:br>
                        <a:rPr lang="en-GB" sz="1200" b="1" dirty="0">
                          <a:effectLst/>
                        </a:rPr>
                      </a:br>
                      <a:r>
                        <a:rPr lang="en-GB" sz="1200" b="1" dirty="0">
                          <a:effectLst/>
                        </a:rPr>
                        <a:t> </a:t>
                      </a:r>
                      <a:endParaRPr lang="nl-NL" sz="2800" b="1" dirty="0">
                        <a:effectLst/>
                        <a:latin typeface="Calibri" panose="020F0502020204030204" pitchFamily="34" charset="0"/>
                        <a:ea typeface="Calibri" panose="020F0502020204030204" pitchFamily="34" charset="0"/>
                        <a:cs typeface="Arial" panose="020B0604020202020204" pitchFamily="34" charset="0"/>
                      </a:endParaRPr>
                    </a:p>
                  </a:txBody>
                  <a:tcPr marL="53975" marR="53975" marT="53975" marB="53975">
                    <a:solidFill>
                      <a:srgbClr val="FF0000"/>
                    </a:solidFill>
                  </a:tcPr>
                </a:tc>
                <a:extLst>
                  <a:ext uri="{0D108BD9-81ED-4DB2-BD59-A6C34878D82A}">
                    <a16:rowId xmlns:a16="http://schemas.microsoft.com/office/drawing/2014/main" val="1593347978"/>
                  </a:ext>
                </a:extLst>
              </a:tr>
            </a:tbl>
          </a:graphicData>
        </a:graphic>
      </p:graphicFrame>
    </p:spTree>
    <p:extLst>
      <p:ext uri="{BB962C8B-B14F-4D97-AF65-F5344CB8AC3E}">
        <p14:creationId xmlns:p14="http://schemas.microsoft.com/office/powerpoint/2010/main" val="373772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1553208" y="1846956"/>
            <a:ext cx="10134604" cy="3477875"/>
          </a:xfrm>
          <a:prstGeom prst="rect">
            <a:avLst/>
          </a:prstGeom>
          <a:noFill/>
        </p:spPr>
        <p:txBody>
          <a:bodyPr wrap="square">
            <a:spAutoFit/>
          </a:bodyPr>
          <a:lstStyle/>
          <a:p>
            <a:pPr algn="r"/>
            <a:r>
              <a:rPr lang="en-GB" sz="3600" b="1" i="0" u="none" strike="noStrike" baseline="0" dirty="0">
                <a:solidFill>
                  <a:srgbClr val="000000"/>
                </a:solidFill>
              </a:rPr>
              <a:t>The “GLOBE consensus”</a:t>
            </a:r>
          </a:p>
          <a:p>
            <a:pPr algn="r"/>
            <a:r>
              <a:rPr lang="en-GB" sz="2800" b="0" i="1" u="none" strike="noStrike" baseline="0" dirty="0">
                <a:solidFill>
                  <a:srgbClr val="000000"/>
                </a:solidFill>
              </a:rPr>
              <a:t>Want to know more?</a:t>
            </a:r>
          </a:p>
          <a:p>
            <a:pPr algn="r"/>
            <a:endParaRPr lang="en-GB" sz="2800" i="1" dirty="0">
              <a:solidFill>
                <a:srgbClr val="000000"/>
              </a:solidFill>
            </a:endParaRPr>
          </a:p>
          <a:p>
            <a:pPr algn="r"/>
            <a:endParaRPr lang="en-GB" sz="2800" b="0" i="1" u="none" strike="noStrike" baseline="0" dirty="0">
              <a:solidFill>
                <a:srgbClr val="000000"/>
              </a:solidFill>
            </a:endParaRPr>
          </a:p>
          <a:p>
            <a:pPr algn="r"/>
            <a:endParaRPr lang="en-GB" sz="2800" i="1" dirty="0">
              <a:solidFill>
                <a:srgbClr val="000000"/>
              </a:solidFill>
            </a:endParaRPr>
          </a:p>
          <a:p>
            <a:pPr algn="r"/>
            <a:r>
              <a:rPr lang="en-GB" sz="2800" b="0" i="1" u="none" strike="noStrike" baseline="0" dirty="0">
                <a:solidFill>
                  <a:srgbClr val="000000"/>
                </a:solidFill>
              </a:rPr>
              <a:t>visit: </a:t>
            </a:r>
            <a:r>
              <a:rPr lang="en-GB" sz="7200" b="0" i="1" u="none" strike="noStrike" baseline="0" dirty="0">
                <a:solidFill>
                  <a:srgbClr val="000000"/>
                </a:solidFill>
              </a:rPr>
              <a:t>globe.rilem.net</a:t>
            </a:r>
            <a:endParaRPr lang="en-GB" sz="2800" b="0" i="1" u="none" strike="noStrike" baseline="0" dirty="0">
              <a:solidFill>
                <a:srgbClr val="000000"/>
              </a:solidFill>
            </a:endParaRPr>
          </a:p>
        </p:txBody>
      </p:sp>
    </p:spTree>
    <p:extLst>
      <p:ext uri="{BB962C8B-B14F-4D97-AF65-F5344CB8AC3E}">
        <p14:creationId xmlns:p14="http://schemas.microsoft.com/office/powerpoint/2010/main" val="28382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pic>
        <p:nvPicPr>
          <p:cNvPr id="3" name="Picture 2">
            <a:extLst>
              <a:ext uri="{FF2B5EF4-FFF2-40B4-BE49-F238E27FC236}">
                <a16:creationId xmlns:a16="http://schemas.microsoft.com/office/drawing/2014/main" id="{133E8BF4-3B8E-4FE0-AD00-C270F47C97BD}"/>
              </a:ext>
            </a:extLst>
          </p:cNvPr>
          <p:cNvPicPr>
            <a:picLocks noChangeAspect="1"/>
          </p:cNvPicPr>
          <p:nvPr/>
        </p:nvPicPr>
        <p:blipFill rotWithShape="1">
          <a:blip r:embed="rId6"/>
          <a:srcRect l="10453" t="9926" r="12417" b="5926"/>
          <a:stretch/>
        </p:blipFill>
        <p:spPr>
          <a:xfrm>
            <a:off x="2387600" y="187022"/>
            <a:ext cx="8920480" cy="5474304"/>
          </a:xfrm>
          <a:prstGeom prst="rect">
            <a:avLst/>
          </a:prstGeom>
        </p:spPr>
      </p:pic>
      <p:sp>
        <p:nvSpPr>
          <p:cNvPr id="12" name="TextBox 11">
            <a:extLst>
              <a:ext uri="{FF2B5EF4-FFF2-40B4-BE49-F238E27FC236}">
                <a16:creationId xmlns:a16="http://schemas.microsoft.com/office/drawing/2014/main" id="{BCC37AA9-D7EE-45F7-99CA-84BC88B8EE64}"/>
              </a:ext>
            </a:extLst>
          </p:cNvPr>
          <p:cNvSpPr txBox="1"/>
          <p:nvPr/>
        </p:nvSpPr>
        <p:spPr>
          <a:xfrm>
            <a:off x="4815839" y="3705014"/>
            <a:ext cx="2730819" cy="830997"/>
          </a:xfrm>
          <a:prstGeom prst="rect">
            <a:avLst/>
          </a:prstGeom>
          <a:noFill/>
        </p:spPr>
        <p:txBody>
          <a:bodyPr wrap="square">
            <a:spAutoFit/>
          </a:bodyPr>
          <a:lstStyle/>
          <a:p>
            <a:pPr algn="r"/>
            <a:r>
              <a:rPr lang="en-GB" sz="4800" b="0" i="1" u="none" strike="noStrike" baseline="0" dirty="0">
                <a:solidFill>
                  <a:srgbClr val="000000"/>
                </a:solidFill>
              </a:rPr>
              <a:t>.rilem.net</a:t>
            </a:r>
            <a:endParaRPr lang="en-GB" sz="1600" b="0" i="1" u="none" strike="noStrike" baseline="0" dirty="0">
              <a:solidFill>
                <a:srgbClr val="000000"/>
              </a:solidFill>
            </a:endParaRPr>
          </a:p>
        </p:txBody>
      </p:sp>
    </p:spTree>
    <p:extLst>
      <p:ext uri="{BB962C8B-B14F-4D97-AF65-F5344CB8AC3E}">
        <p14:creationId xmlns:p14="http://schemas.microsoft.com/office/powerpoint/2010/main" val="1465215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0" name="TextBox 9">
            <a:extLst>
              <a:ext uri="{FF2B5EF4-FFF2-40B4-BE49-F238E27FC236}">
                <a16:creationId xmlns:a16="http://schemas.microsoft.com/office/drawing/2014/main" id="{2A2F6356-4F97-45DE-9133-6603B571F96A}"/>
              </a:ext>
            </a:extLst>
          </p:cNvPr>
          <p:cNvSpPr txBox="1"/>
          <p:nvPr/>
        </p:nvSpPr>
        <p:spPr>
          <a:xfrm>
            <a:off x="1182029" y="22629"/>
            <a:ext cx="10468713" cy="7294305"/>
          </a:xfrm>
          <a:prstGeom prst="rect">
            <a:avLst/>
          </a:prstGeom>
          <a:noFill/>
        </p:spPr>
        <p:txBody>
          <a:bodyPr wrap="square">
            <a:spAutoFit/>
          </a:bodyPr>
          <a:lstStyle/>
          <a:p>
            <a:pPr algn="r"/>
            <a:r>
              <a:rPr lang="nl-NL" sz="3200" b="1" dirty="0" err="1">
                <a:effectLst/>
              </a:rPr>
              <a:t>Consenso</a:t>
            </a:r>
            <a:r>
              <a:rPr lang="nl-NL" sz="3200" b="1" dirty="0">
                <a:effectLst/>
              </a:rPr>
              <a:t> </a:t>
            </a:r>
            <a:r>
              <a:rPr lang="nl-NL" sz="3200" b="1" dirty="0" err="1">
                <a:effectLst/>
              </a:rPr>
              <a:t>global</a:t>
            </a:r>
            <a:r>
              <a:rPr lang="nl-NL" sz="3200" b="1" dirty="0">
                <a:effectLst/>
              </a:rPr>
              <a:t> para la </a:t>
            </a:r>
            <a:r>
              <a:rPr lang="nl-NL" sz="3200" b="1" dirty="0" err="1">
                <a:effectLst/>
              </a:rPr>
              <a:t>sostenibilidad</a:t>
            </a:r>
            <a:r>
              <a:rPr lang="nl-NL" sz="3200" b="1" dirty="0">
                <a:effectLst/>
              </a:rPr>
              <a:t> del </a:t>
            </a:r>
            <a:r>
              <a:rPr lang="nl-NL" sz="3200" b="1" dirty="0" err="1">
                <a:effectLst/>
              </a:rPr>
              <a:t>entorno</a:t>
            </a:r>
            <a:r>
              <a:rPr lang="nl-NL" sz="3200" b="1" dirty="0">
                <a:effectLst/>
              </a:rPr>
              <a:t> </a:t>
            </a:r>
            <a:r>
              <a:rPr lang="nl-NL" sz="3200" b="1" dirty="0" err="1">
                <a:effectLst/>
              </a:rPr>
              <a:t>construido</a:t>
            </a:r>
            <a:br>
              <a:rPr lang="nl-NL" sz="3200" dirty="0">
                <a:effectLst/>
                <a:latin typeface="Arial" panose="020B0604020202020204" pitchFamily="34" charset="0"/>
              </a:rPr>
            </a:br>
            <a:r>
              <a:rPr lang="en-GB" sz="2000" b="0" i="1" u="none" strike="noStrike" baseline="0" dirty="0">
                <a:solidFill>
                  <a:srgbClr val="000000"/>
                </a:solidFill>
              </a:rPr>
              <a:t>Spanish</a:t>
            </a:r>
            <a:endParaRPr lang="en-GB" sz="2400" b="0" i="1" u="none" strike="noStrike" baseline="0" dirty="0">
              <a:solidFill>
                <a:srgbClr val="000000"/>
              </a:solidFill>
            </a:endParaRPr>
          </a:p>
          <a:p>
            <a:pPr algn="r"/>
            <a:r>
              <a:rPr lang="zh-CN" altLang="nl-NL" sz="3200" b="1" i="0" u="none" strike="noStrike" baseline="0" dirty="0">
                <a:solidFill>
                  <a:srgbClr val="000000"/>
                </a:solidFill>
              </a:rPr>
              <a:t>建成环境可持续性全球共识</a:t>
            </a:r>
            <a:endParaRPr lang="en-GB" sz="3200" b="1" i="0" u="none" strike="noStrike" baseline="0" dirty="0">
              <a:solidFill>
                <a:srgbClr val="000000"/>
              </a:solidFill>
            </a:endParaRPr>
          </a:p>
          <a:p>
            <a:pPr algn="r"/>
            <a:r>
              <a:rPr lang="en-GB" sz="2000" b="0" i="1" u="none" strike="noStrike" baseline="0" dirty="0">
                <a:solidFill>
                  <a:srgbClr val="000000"/>
                </a:solidFill>
              </a:rPr>
              <a:t>Chinese</a:t>
            </a:r>
          </a:p>
          <a:p>
            <a:pPr algn="r"/>
            <a:r>
              <a:rPr lang="de-DE" sz="3200" b="1" i="0" u="none" strike="noStrike" baseline="0" dirty="0">
                <a:solidFill>
                  <a:srgbClr val="000000"/>
                </a:solidFill>
              </a:rPr>
              <a:t>Globaler Konsens zur Nachhaltigkeit im Bauwesen</a:t>
            </a:r>
            <a:r>
              <a:rPr lang="en-GB" sz="3200" b="1" i="0" u="none" strike="noStrike" baseline="0" dirty="0">
                <a:solidFill>
                  <a:srgbClr val="000000"/>
                </a:solidFill>
              </a:rPr>
              <a:t> </a:t>
            </a:r>
          </a:p>
          <a:p>
            <a:pPr algn="r"/>
            <a:r>
              <a:rPr lang="en-GB" sz="2000" b="0" i="1" u="none" strike="noStrike" baseline="0" dirty="0">
                <a:solidFill>
                  <a:srgbClr val="000000"/>
                </a:solidFill>
              </a:rPr>
              <a:t>German</a:t>
            </a:r>
          </a:p>
          <a:p>
            <a:pPr algn="r"/>
            <a:r>
              <a:rPr lang="en-GB" sz="3200" b="1" i="0" u="none" strike="noStrike" baseline="0" dirty="0" err="1">
                <a:solidFill>
                  <a:srgbClr val="000000"/>
                </a:solidFill>
              </a:rPr>
              <a:t>Makubaliano</a:t>
            </a:r>
            <a:r>
              <a:rPr lang="en-GB" sz="3200" b="1" i="0" u="none" strike="noStrike" baseline="0" dirty="0">
                <a:solidFill>
                  <a:srgbClr val="000000"/>
                </a:solidFill>
              </a:rPr>
              <a:t> </a:t>
            </a:r>
            <a:r>
              <a:rPr lang="en-GB" sz="3200" b="1" i="0" u="none" strike="noStrike" baseline="0" dirty="0" err="1">
                <a:solidFill>
                  <a:srgbClr val="000000"/>
                </a:solidFill>
              </a:rPr>
              <a:t>ya</a:t>
            </a:r>
            <a:r>
              <a:rPr lang="en-GB" sz="3200" b="1" i="0" u="none" strike="noStrike" baseline="0" dirty="0">
                <a:solidFill>
                  <a:srgbClr val="000000"/>
                </a:solidFill>
              </a:rPr>
              <a:t> </a:t>
            </a:r>
            <a:r>
              <a:rPr lang="en-GB" sz="3200" b="1" i="0" u="none" strike="noStrike" baseline="0" dirty="0" err="1">
                <a:solidFill>
                  <a:srgbClr val="000000"/>
                </a:solidFill>
              </a:rPr>
              <a:t>Kimataifa</a:t>
            </a:r>
            <a:r>
              <a:rPr lang="en-GB" sz="3200" b="1" i="0" u="none" strike="noStrike" baseline="0" dirty="0">
                <a:solidFill>
                  <a:srgbClr val="000000"/>
                </a:solidFill>
              </a:rPr>
              <a:t> </a:t>
            </a:r>
            <a:r>
              <a:rPr lang="en-GB" sz="3200" b="1" i="0" u="none" strike="noStrike" baseline="0" dirty="0" err="1">
                <a:solidFill>
                  <a:srgbClr val="000000"/>
                </a:solidFill>
              </a:rPr>
              <a:t>juu</a:t>
            </a:r>
            <a:r>
              <a:rPr lang="en-GB" sz="3200" b="1" i="0" u="none" strike="noStrike" baseline="0" dirty="0">
                <a:solidFill>
                  <a:srgbClr val="000000"/>
                </a:solidFill>
              </a:rPr>
              <a:t> </a:t>
            </a:r>
            <a:r>
              <a:rPr lang="en-GB" sz="3200" b="1" i="0" u="none" strike="noStrike" baseline="0" dirty="0" err="1">
                <a:solidFill>
                  <a:srgbClr val="000000"/>
                </a:solidFill>
              </a:rPr>
              <a:t>ya</a:t>
            </a:r>
            <a:r>
              <a:rPr lang="en-GB" sz="3200" b="1" i="0" u="none" strike="noStrike" baseline="0" dirty="0">
                <a:solidFill>
                  <a:srgbClr val="000000"/>
                </a:solidFill>
              </a:rPr>
              <a:t> </a:t>
            </a:r>
            <a:r>
              <a:rPr lang="en-GB" sz="3200" b="1" i="0" u="none" strike="noStrike" baseline="0" dirty="0" err="1">
                <a:solidFill>
                  <a:srgbClr val="000000"/>
                </a:solidFill>
              </a:rPr>
              <a:t>Uendelevu</a:t>
            </a:r>
            <a:r>
              <a:rPr lang="en-GB" sz="3200" b="1" i="0" u="none" strike="noStrike" baseline="0" dirty="0">
                <a:solidFill>
                  <a:srgbClr val="000000"/>
                </a:solidFill>
              </a:rPr>
              <a:t> </a:t>
            </a:r>
            <a:r>
              <a:rPr lang="en-GB" sz="3200" b="1" i="0" u="none" strike="noStrike" baseline="0" dirty="0" err="1">
                <a:solidFill>
                  <a:srgbClr val="000000"/>
                </a:solidFill>
              </a:rPr>
              <a:t>katika</a:t>
            </a:r>
            <a:r>
              <a:rPr lang="en-GB" sz="3200" b="1" i="0" u="none" strike="noStrike" baseline="0" dirty="0">
                <a:solidFill>
                  <a:srgbClr val="000000"/>
                </a:solidFill>
              </a:rPr>
              <a:t> </a:t>
            </a:r>
            <a:r>
              <a:rPr lang="en-GB" sz="3200" b="1" i="0" u="none" strike="noStrike" baseline="0" dirty="0" err="1">
                <a:solidFill>
                  <a:srgbClr val="000000"/>
                </a:solidFill>
              </a:rPr>
              <a:t>Mazingira</a:t>
            </a:r>
            <a:r>
              <a:rPr lang="en-GB" sz="3200" b="1" i="0" u="none" strike="noStrike" baseline="0" dirty="0">
                <a:solidFill>
                  <a:srgbClr val="000000"/>
                </a:solidFill>
              </a:rPr>
              <a:t> </a:t>
            </a:r>
            <a:r>
              <a:rPr lang="en-GB" sz="3200" b="1" i="0" u="none" strike="noStrike" baseline="0" dirty="0" err="1">
                <a:solidFill>
                  <a:srgbClr val="000000"/>
                </a:solidFill>
              </a:rPr>
              <a:t>Yaliyojengwa</a:t>
            </a:r>
            <a:r>
              <a:rPr lang="en-GB" sz="3200" b="1" i="0" u="none" strike="noStrike" baseline="0" dirty="0">
                <a:solidFill>
                  <a:srgbClr val="000000"/>
                </a:solidFill>
              </a:rPr>
              <a:t> </a:t>
            </a:r>
          </a:p>
          <a:p>
            <a:pPr algn="r"/>
            <a:r>
              <a:rPr lang="en-GB" sz="2000" b="0" i="1" u="none" strike="noStrike" baseline="0" dirty="0">
                <a:solidFill>
                  <a:srgbClr val="000000"/>
                </a:solidFill>
              </a:rPr>
              <a:t>Kiswahili</a:t>
            </a:r>
          </a:p>
          <a:p>
            <a:pPr algn="r"/>
            <a:r>
              <a:rPr lang="en-GB" sz="3200" b="1" i="0" u="none" strike="noStrike" baseline="0" dirty="0" err="1">
                <a:solidFill>
                  <a:srgbClr val="000000"/>
                </a:solidFill>
              </a:rPr>
              <a:t>Consenso</a:t>
            </a:r>
            <a:r>
              <a:rPr lang="en-GB" sz="3200" b="1" i="0" u="none" strike="noStrike" baseline="0" dirty="0">
                <a:solidFill>
                  <a:srgbClr val="000000"/>
                </a:solidFill>
              </a:rPr>
              <a:t> Global </a:t>
            </a:r>
            <a:r>
              <a:rPr lang="en-GB" sz="3200" b="1" i="0" u="none" strike="noStrike" baseline="0" dirty="0" err="1">
                <a:solidFill>
                  <a:srgbClr val="000000"/>
                </a:solidFill>
              </a:rPr>
              <a:t>sobre</a:t>
            </a:r>
            <a:r>
              <a:rPr lang="en-GB" sz="3200" b="1" i="0" u="none" strike="noStrike" baseline="0" dirty="0">
                <a:solidFill>
                  <a:srgbClr val="000000"/>
                </a:solidFill>
              </a:rPr>
              <a:t> </a:t>
            </a:r>
            <a:r>
              <a:rPr lang="en-GB" sz="3200" b="1" i="0" u="none" strike="noStrike" baseline="0" dirty="0" err="1">
                <a:solidFill>
                  <a:srgbClr val="000000"/>
                </a:solidFill>
              </a:rPr>
              <a:t>Sustentabilidade</a:t>
            </a:r>
            <a:r>
              <a:rPr lang="en-GB" sz="3200" b="1" i="0" u="none" strike="noStrike" baseline="0" dirty="0">
                <a:solidFill>
                  <a:srgbClr val="000000"/>
                </a:solidFill>
              </a:rPr>
              <a:t> no </a:t>
            </a:r>
            <a:r>
              <a:rPr lang="en-GB" sz="3200" b="1" i="0" u="none" strike="noStrike" baseline="0" dirty="0" err="1">
                <a:solidFill>
                  <a:srgbClr val="000000"/>
                </a:solidFill>
              </a:rPr>
              <a:t>Ambiente</a:t>
            </a:r>
            <a:r>
              <a:rPr lang="en-GB" sz="3200" b="1" i="0" u="none" strike="noStrike" baseline="0" dirty="0">
                <a:solidFill>
                  <a:srgbClr val="000000"/>
                </a:solidFill>
              </a:rPr>
              <a:t> </a:t>
            </a:r>
            <a:r>
              <a:rPr lang="en-GB" sz="3200" b="1" i="0" u="none" strike="noStrike" baseline="0" dirty="0" err="1">
                <a:solidFill>
                  <a:srgbClr val="000000"/>
                </a:solidFill>
              </a:rPr>
              <a:t>Construído</a:t>
            </a:r>
            <a:endParaRPr lang="en-GB" sz="3200" b="1" i="0" u="none" strike="noStrike" baseline="0" dirty="0">
              <a:solidFill>
                <a:srgbClr val="000000"/>
              </a:solidFill>
            </a:endParaRPr>
          </a:p>
          <a:p>
            <a:pPr algn="r"/>
            <a:r>
              <a:rPr lang="en-GB" sz="2000" b="0" i="1" u="none" strike="noStrike" baseline="0" dirty="0">
                <a:solidFill>
                  <a:srgbClr val="000000"/>
                </a:solidFill>
              </a:rPr>
              <a:t>Portuguese</a:t>
            </a:r>
          </a:p>
          <a:p>
            <a:pPr algn="r"/>
            <a:r>
              <a:rPr lang="ru-RU" sz="3200" b="1" dirty="0">
                <a:effectLst/>
              </a:rPr>
              <a:t>Глобальное соглашение по устойчивомуразвитию застроенной окружающей среды</a:t>
            </a:r>
            <a:endParaRPr lang="en-GB" sz="3200" b="1" dirty="0">
              <a:effectLst/>
            </a:endParaRPr>
          </a:p>
          <a:p>
            <a:pPr algn="r"/>
            <a:r>
              <a:rPr lang="en-GB" sz="2000" b="0" i="1" u="none" strike="noStrike" baseline="0" dirty="0">
                <a:solidFill>
                  <a:srgbClr val="000000"/>
                </a:solidFill>
              </a:rPr>
              <a:t>Russian</a:t>
            </a:r>
          </a:p>
          <a:p>
            <a:pPr algn="r"/>
            <a:endParaRPr lang="en-GB" sz="2400" b="0" i="1" u="none" strike="noStrike" baseline="0" dirty="0">
              <a:solidFill>
                <a:srgbClr val="000000"/>
              </a:solidFill>
            </a:endParaRPr>
          </a:p>
        </p:txBody>
      </p:sp>
    </p:spTree>
    <p:extLst>
      <p:ext uri="{BB962C8B-B14F-4D97-AF65-F5344CB8AC3E}">
        <p14:creationId xmlns:p14="http://schemas.microsoft.com/office/powerpoint/2010/main" val="50751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1553208" y="1846956"/>
            <a:ext cx="10134604" cy="2369880"/>
          </a:xfrm>
          <a:prstGeom prst="rect">
            <a:avLst/>
          </a:prstGeom>
          <a:noFill/>
        </p:spPr>
        <p:txBody>
          <a:bodyPr wrap="square">
            <a:spAutoFit/>
          </a:bodyPr>
          <a:lstStyle/>
          <a:p>
            <a:pPr algn="r"/>
            <a:r>
              <a:rPr lang="en-GB" sz="3600" b="1" i="0" u="none" strike="noStrike" baseline="0" dirty="0">
                <a:solidFill>
                  <a:srgbClr val="000000"/>
                </a:solidFill>
              </a:rPr>
              <a:t>The “GLOBE consensus”</a:t>
            </a:r>
          </a:p>
          <a:p>
            <a:pPr algn="r"/>
            <a:r>
              <a:rPr lang="en-GB" sz="2800" b="0" i="1" u="none" strike="noStrike" baseline="0" dirty="0">
                <a:solidFill>
                  <a:srgbClr val="000000"/>
                </a:solidFill>
              </a:rPr>
              <a:t>Next steps</a:t>
            </a:r>
          </a:p>
          <a:p>
            <a:pPr algn="r"/>
            <a:endParaRPr lang="en-GB" sz="2800" i="1" dirty="0">
              <a:solidFill>
                <a:srgbClr val="000000"/>
              </a:solidFill>
            </a:endParaRPr>
          </a:p>
          <a:p>
            <a:pPr algn="r"/>
            <a:endParaRPr lang="en-GB" sz="2800" b="0" i="1" u="none" strike="noStrike" baseline="0" dirty="0">
              <a:solidFill>
                <a:srgbClr val="000000"/>
              </a:solidFill>
            </a:endParaRPr>
          </a:p>
          <a:p>
            <a:pPr algn="r"/>
            <a:endParaRPr lang="en-GB" sz="2800" i="1" dirty="0">
              <a:solidFill>
                <a:srgbClr val="000000"/>
              </a:solidFill>
            </a:endParaRPr>
          </a:p>
        </p:txBody>
      </p:sp>
    </p:spTree>
    <p:extLst>
      <p:ext uri="{BB962C8B-B14F-4D97-AF65-F5344CB8AC3E}">
        <p14:creationId xmlns:p14="http://schemas.microsoft.com/office/powerpoint/2010/main" val="4177755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6"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2306320" y="89535"/>
            <a:ext cx="9666607" cy="5693866"/>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b="0" i="1" u="none" strike="noStrike" baseline="0" dirty="0">
                <a:solidFill>
                  <a:srgbClr val="000000"/>
                </a:solidFill>
              </a:rPr>
              <a:t>Next steps</a:t>
            </a:r>
          </a:p>
          <a:p>
            <a:pPr algn="r"/>
            <a:endParaRPr lang="en-GB" sz="2800" b="0" i="1" u="none" strike="noStrike" baseline="0" dirty="0">
              <a:solidFill>
                <a:srgbClr val="000000"/>
              </a:solidFill>
            </a:endParaRPr>
          </a:p>
          <a:p>
            <a:pPr marL="457200" indent="-457200">
              <a:buFont typeface="Arial" panose="020B0604020202020204" pitchFamily="34" charset="0"/>
              <a:buChar char="•"/>
            </a:pPr>
            <a:r>
              <a:rPr lang="en-GB" sz="3200" b="1" i="1" dirty="0">
                <a:solidFill>
                  <a:srgbClr val="000000"/>
                </a:solidFill>
              </a:rPr>
              <a:t>Background documents </a:t>
            </a:r>
            <a:r>
              <a:rPr lang="en-GB" sz="3200" i="1" dirty="0">
                <a:solidFill>
                  <a:srgbClr val="000000"/>
                </a:solidFill>
              </a:rPr>
              <a:t>for experts</a:t>
            </a:r>
            <a:br>
              <a:rPr lang="en-GB" sz="1000" i="1" dirty="0">
                <a:solidFill>
                  <a:srgbClr val="000000"/>
                </a:solidFill>
              </a:rPr>
            </a:br>
            <a:endParaRPr lang="en-GB" sz="1000" i="1" dirty="0">
              <a:solidFill>
                <a:srgbClr val="000000"/>
              </a:solidFill>
            </a:endParaRPr>
          </a:p>
          <a:p>
            <a:pPr marL="457200" indent="-457200">
              <a:buFont typeface="Arial" panose="020B0604020202020204" pitchFamily="34" charset="0"/>
              <a:buChar char="•"/>
            </a:pPr>
            <a:r>
              <a:rPr lang="en-GB" sz="3200" b="1" i="1" dirty="0">
                <a:solidFill>
                  <a:srgbClr val="000000"/>
                </a:solidFill>
              </a:rPr>
              <a:t>Guidelines</a:t>
            </a:r>
            <a:r>
              <a:rPr lang="en-GB" sz="3200" i="1" dirty="0">
                <a:solidFill>
                  <a:srgbClr val="000000"/>
                </a:solidFill>
              </a:rPr>
              <a:t> for the engineering community</a:t>
            </a:r>
            <a:br>
              <a:rPr lang="en-GB" sz="1000" i="1" dirty="0">
                <a:solidFill>
                  <a:srgbClr val="000000"/>
                </a:solidFill>
              </a:rPr>
            </a:br>
            <a:endParaRPr lang="en-GB" sz="1000" i="1" dirty="0">
              <a:solidFill>
                <a:srgbClr val="000000"/>
              </a:solidFill>
            </a:endParaRPr>
          </a:p>
          <a:p>
            <a:pPr marL="457200" indent="-457200">
              <a:buFont typeface="Arial" panose="020B0604020202020204" pitchFamily="34" charset="0"/>
              <a:buChar char="•"/>
            </a:pPr>
            <a:r>
              <a:rPr lang="en-GB" sz="3200" b="1" i="1" dirty="0">
                <a:solidFill>
                  <a:srgbClr val="000000"/>
                </a:solidFill>
              </a:rPr>
              <a:t>Position papers </a:t>
            </a:r>
            <a:r>
              <a:rPr lang="en-GB" sz="3200" i="1" dirty="0">
                <a:solidFill>
                  <a:srgbClr val="000000"/>
                </a:solidFill>
              </a:rPr>
              <a:t>for the engineering associations of the construction sector</a:t>
            </a:r>
            <a:br>
              <a:rPr lang="en-GB" sz="1000" i="1" dirty="0">
                <a:solidFill>
                  <a:srgbClr val="000000"/>
                </a:solidFill>
              </a:rPr>
            </a:br>
            <a:endParaRPr lang="en-GB" sz="1000" i="1" dirty="0">
              <a:solidFill>
                <a:srgbClr val="000000"/>
              </a:solidFill>
            </a:endParaRPr>
          </a:p>
          <a:p>
            <a:pPr marL="457200" indent="-457200">
              <a:buFont typeface="Arial" panose="020B0604020202020204" pitchFamily="34" charset="0"/>
              <a:buChar char="•"/>
            </a:pPr>
            <a:r>
              <a:rPr lang="en-GB" sz="3200" b="1" i="1" dirty="0">
                <a:solidFill>
                  <a:srgbClr val="000000"/>
                </a:solidFill>
              </a:rPr>
              <a:t>Recommendations </a:t>
            </a:r>
            <a:r>
              <a:rPr lang="en-GB" sz="3200" i="1" dirty="0">
                <a:solidFill>
                  <a:srgbClr val="000000"/>
                </a:solidFill>
              </a:rPr>
              <a:t>for politicians, public authorities and regulatory bodies</a:t>
            </a:r>
            <a:r>
              <a:rPr lang="en-GB" sz="2400" i="1" dirty="0">
                <a:solidFill>
                  <a:srgbClr val="000000"/>
                </a:solidFill>
              </a:rPr>
              <a:t>. </a:t>
            </a:r>
            <a:endParaRPr lang="en-GB" sz="2800" b="0" i="1" u="none" baseline="0" dirty="0">
              <a:solidFill>
                <a:srgbClr val="000000"/>
              </a:solidFill>
            </a:endParaRPr>
          </a:p>
        </p:txBody>
      </p:sp>
    </p:spTree>
    <p:extLst>
      <p:ext uri="{BB962C8B-B14F-4D97-AF65-F5344CB8AC3E}">
        <p14:creationId xmlns:p14="http://schemas.microsoft.com/office/powerpoint/2010/main" val="206609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1553208" y="1846956"/>
            <a:ext cx="10134604" cy="1077218"/>
          </a:xfrm>
          <a:prstGeom prst="rect">
            <a:avLst/>
          </a:prstGeom>
          <a:noFill/>
        </p:spPr>
        <p:txBody>
          <a:bodyPr wrap="square">
            <a:spAutoFit/>
          </a:bodyPr>
          <a:lstStyle/>
          <a:p>
            <a:pPr algn="r"/>
            <a:r>
              <a:rPr lang="en-GB" sz="3600" b="1" i="0" u="none" strike="noStrike" baseline="0" dirty="0">
                <a:solidFill>
                  <a:srgbClr val="000000"/>
                </a:solidFill>
              </a:rPr>
              <a:t>The “GLOBE consensus”</a:t>
            </a:r>
          </a:p>
          <a:p>
            <a:pPr algn="r"/>
            <a:r>
              <a:rPr lang="en-GB" sz="2800" b="0" i="1" u="none" strike="noStrike" baseline="0" dirty="0">
                <a:solidFill>
                  <a:srgbClr val="000000"/>
                </a:solidFill>
              </a:rPr>
              <a:t>What is it about?</a:t>
            </a:r>
          </a:p>
        </p:txBody>
      </p:sp>
    </p:spTree>
    <p:extLst>
      <p:ext uri="{BB962C8B-B14F-4D97-AF65-F5344CB8AC3E}">
        <p14:creationId xmlns:p14="http://schemas.microsoft.com/office/powerpoint/2010/main" val="257095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934720" y="89535"/>
            <a:ext cx="11038207" cy="5940088"/>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b="0" i="1" u="none" strike="noStrike" baseline="0" dirty="0">
                <a:solidFill>
                  <a:srgbClr val="000000"/>
                </a:solidFill>
              </a:rPr>
              <a:t>Objective</a:t>
            </a:r>
          </a:p>
          <a:p>
            <a:pPr algn="r"/>
            <a:br>
              <a:rPr lang="en-GB" sz="2800" i="1" dirty="0">
                <a:solidFill>
                  <a:srgbClr val="000000"/>
                </a:solidFill>
              </a:rPr>
            </a:br>
            <a:r>
              <a:rPr lang="en-GB" sz="2800" b="1" i="1" u="sng" dirty="0">
                <a:solidFill>
                  <a:srgbClr val="000000"/>
                </a:solidFill>
              </a:rPr>
              <a:t>direct the attention</a:t>
            </a:r>
            <a:r>
              <a:rPr lang="en-GB" sz="2400" i="1" dirty="0">
                <a:solidFill>
                  <a:srgbClr val="000000"/>
                </a:solidFill>
              </a:rPr>
              <a:t> of the </a:t>
            </a:r>
            <a:r>
              <a:rPr lang="en-GB" sz="2800" b="1" i="1" dirty="0">
                <a:solidFill>
                  <a:srgbClr val="000000"/>
                </a:solidFill>
              </a:rPr>
              <a:t>global community, politicians, industry</a:t>
            </a:r>
          </a:p>
          <a:p>
            <a:pPr algn="r"/>
            <a:r>
              <a:rPr lang="en-GB" sz="2800" b="1" i="1" dirty="0">
                <a:solidFill>
                  <a:srgbClr val="000000"/>
                </a:solidFill>
              </a:rPr>
              <a:t>leaders, and societal decision-makers </a:t>
            </a:r>
            <a:r>
              <a:rPr lang="en-GB" sz="2400" i="1" dirty="0">
                <a:solidFill>
                  <a:srgbClr val="000000"/>
                </a:solidFill>
              </a:rPr>
              <a:t>to the </a:t>
            </a:r>
            <a:r>
              <a:rPr lang="en-GB" sz="2800" b="1" i="1" u="sng" dirty="0">
                <a:solidFill>
                  <a:srgbClr val="000000"/>
                </a:solidFill>
              </a:rPr>
              <a:t>critical importance </a:t>
            </a:r>
            <a:r>
              <a:rPr lang="en-GB" sz="2800" b="1" i="1" dirty="0">
                <a:solidFill>
                  <a:srgbClr val="000000"/>
                </a:solidFill>
              </a:rPr>
              <a:t>of the</a:t>
            </a:r>
          </a:p>
          <a:p>
            <a:pPr algn="r"/>
            <a:r>
              <a:rPr lang="en-GB" sz="2800" b="1" i="1" dirty="0">
                <a:solidFill>
                  <a:srgbClr val="000000"/>
                </a:solidFill>
              </a:rPr>
              <a:t> built environment</a:t>
            </a:r>
            <a:r>
              <a:rPr lang="en-GB" sz="2800" i="1" dirty="0">
                <a:solidFill>
                  <a:srgbClr val="000000"/>
                </a:solidFill>
              </a:rPr>
              <a:t> </a:t>
            </a:r>
            <a:r>
              <a:rPr lang="en-GB" sz="2400" i="1" dirty="0">
                <a:solidFill>
                  <a:srgbClr val="000000"/>
                </a:solidFill>
              </a:rPr>
              <a:t>for</a:t>
            </a:r>
            <a:r>
              <a:rPr lang="en-GB" sz="2800" i="1" dirty="0">
                <a:solidFill>
                  <a:srgbClr val="000000"/>
                </a:solidFill>
              </a:rPr>
              <a:t> </a:t>
            </a:r>
            <a:r>
              <a:rPr lang="en-GB" sz="2800" b="1" i="1" dirty="0">
                <a:solidFill>
                  <a:srgbClr val="000000"/>
                </a:solidFill>
              </a:rPr>
              <a:t>sustainable development at global and local scales</a:t>
            </a:r>
            <a:r>
              <a:rPr lang="en-GB" sz="2800" i="1" dirty="0">
                <a:solidFill>
                  <a:srgbClr val="000000"/>
                </a:solidFill>
              </a:rPr>
              <a:t> </a:t>
            </a:r>
          </a:p>
          <a:p>
            <a:pPr algn="r"/>
            <a:endParaRPr lang="en-GB" sz="2800" i="1" dirty="0">
              <a:solidFill>
                <a:srgbClr val="000000"/>
              </a:solidFill>
            </a:endParaRPr>
          </a:p>
          <a:p>
            <a:pPr algn="r"/>
            <a:r>
              <a:rPr lang="en-GB" sz="2800" b="1" i="1" u="sng" dirty="0">
                <a:solidFill>
                  <a:srgbClr val="000000"/>
                </a:solidFill>
              </a:rPr>
              <a:t>actions by all parties </a:t>
            </a:r>
            <a:r>
              <a:rPr lang="en-GB" sz="2400" i="1" dirty="0">
                <a:solidFill>
                  <a:srgbClr val="000000"/>
                </a:solidFill>
              </a:rPr>
              <a:t>addressed are urgently required to ensure </a:t>
            </a:r>
          </a:p>
          <a:p>
            <a:pPr algn="r"/>
            <a:r>
              <a:rPr lang="en-GB" sz="2400" i="1" dirty="0">
                <a:solidFill>
                  <a:srgbClr val="000000"/>
                </a:solidFill>
              </a:rPr>
              <a:t>that the built environment of the future is </a:t>
            </a:r>
            <a:r>
              <a:rPr lang="en-GB" sz="2800" b="1" i="1" dirty="0">
                <a:solidFill>
                  <a:srgbClr val="000000"/>
                </a:solidFill>
              </a:rPr>
              <a:t>resilient, adequately safe, and socially, environmentally and economically sustainable</a:t>
            </a:r>
          </a:p>
          <a:p>
            <a:pPr algn="r"/>
            <a:endParaRPr lang="en-GB" sz="2800" i="1" dirty="0">
              <a:solidFill>
                <a:srgbClr val="000000"/>
              </a:solidFill>
            </a:endParaRPr>
          </a:p>
          <a:p>
            <a:pPr algn="r"/>
            <a:endParaRPr lang="en-GB" sz="2800" b="0" i="1" u="none" strike="noStrike" baseline="0" dirty="0">
              <a:solidFill>
                <a:srgbClr val="000000"/>
              </a:solidFill>
            </a:endParaRPr>
          </a:p>
        </p:txBody>
      </p:sp>
    </p:spTree>
    <p:extLst>
      <p:ext uri="{BB962C8B-B14F-4D97-AF65-F5344CB8AC3E}">
        <p14:creationId xmlns:p14="http://schemas.microsoft.com/office/powerpoint/2010/main" val="2841932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3" name="TextBox 12">
            <a:extLst>
              <a:ext uri="{FF2B5EF4-FFF2-40B4-BE49-F238E27FC236}">
                <a16:creationId xmlns:a16="http://schemas.microsoft.com/office/drawing/2014/main" id="{985E3EC8-28D5-4A3E-9586-12B55C177067}"/>
              </a:ext>
            </a:extLst>
          </p:cNvPr>
          <p:cNvSpPr txBox="1"/>
          <p:nvPr/>
        </p:nvSpPr>
        <p:spPr>
          <a:xfrm>
            <a:off x="934720" y="89535"/>
            <a:ext cx="11038207" cy="2492990"/>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b="0" i="1" u="none" strike="noStrike" baseline="0" dirty="0">
                <a:solidFill>
                  <a:srgbClr val="000000"/>
                </a:solidFill>
              </a:rPr>
              <a:t>Objective</a:t>
            </a:r>
          </a:p>
          <a:p>
            <a:pPr algn="r"/>
            <a:endParaRPr lang="en-GB" sz="2800" i="1" dirty="0">
              <a:solidFill>
                <a:srgbClr val="000000"/>
              </a:solidFill>
            </a:endParaRPr>
          </a:p>
          <a:p>
            <a:pPr algn="r"/>
            <a:endParaRPr lang="en-GB" sz="2800" b="0" i="1" u="none" strike="noStrike" baseline="0" dirty="0">
              <a:solidFill>
                <a:srgbClr val="000000"/>
              </a:solidFill>
            </a:endParaRPr>
          </a:p>
        </p:txBody>
      </p:sp>
      <p:pic>
        <p:nvPicPr>
          <p:cNvPr id="10" name="Picture 9" descr="Diagram&#10;&#10;Description automatically generated with low confidence">
            <a:extLst>
              <a:ext uri="{FF2B5EF4-FFF2-40B4-BE49-F238E27FC236}">
                <a16:creationId xmlns:a16="http://schemas.microsoft.com/office/drawing/2014/main" id="{824194C5-FBDA-471F-94F3-0BE7460529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8234" y="573124"/>
            <a:ext cx="7348654" cy="6363457"/>
          </a:xfrm>
          <a:prstGeom prst="rect">
            <a:avLst/>
          </a:prstGeom>
        </p:spPr>
      </p:pic>
    </p:spTree>
    <p:extLst>
      <p:ext uri="{BB962C8B-B14F-4D97-AF65-F5344CB8AC3E}">
        <p14:creationId xmlns:p14="http://schemas.microsoft.com/office/powerpoint/2010/main" val="147542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31A65A-4F95-4C15-9CF6-63E2013F34B0}"/>
              </a:ext>
            </a:extLst>
          </p:cNvPr>
          <p:cNvPicPr>
            <a:picLocks noChangeAspect="1"/>
          </p:cNvPicPr>
          <p:nvPr/>
        </p:nvPicPr>
        <p:blipFill rotWithShape="1">
          <a:blip r:embed="rId2"/>
          <a:srcRect l="6768" t="26504" r="59847" b="19922"/>
          <a:stretch/>
        </p:blipFill>
        <p:spPr>
          <a:xfrm>
            <a:off x="2025805" y="772788"/>
            <a:ext cx="5218460" cy="4710617"/>
          </a:xfrm>
          <a:prstGeom prst="rect">
            <a:avLst/>
          </a:prstGeom>
        </p:spPr>
      </p:pic>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6"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934720" y="89535"/>
            <a:ext cx="11038207" cy="1631216"/>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b="0" i="1" u="none" strike="noStrike" baseline="0" dirty="0">
                <a:solidFill>
                  <a:srgbClr val="000000"/>
                </a:solidFill>
              </a:rPr>
              <a:t>What is it about?</a:t>
            </a:r>
          </a:p>
        </p:txBody>
      </p:sp>
      <p:sp>
        <p:nvSpPr>
          <p:cNvPr id="12" name="TextBox 11">
            <a:extLst>
              <a:ext uri="{FF2B5EF4-FFF2-40B4-BE49-F238E27FC236}">
                <a16:creationId xmlns:a16="http://schemas.microsoft.com/office/drawing/2014/main" id="{0CCAFD2A-6655-4DDB-A2C7-7B4B408654BD}"/>
              </a:ext>
            </a:extLst>
          </p:cNvPr>
          <p:cNvSpPr txBox="1"/>
          <p:nvPr/>
        </p:nvSpPr>
        <p:spPr>
          <a:xfrm>
            <a:off x="6644022" y="1952314"/>
            <a:ext cx="5218460" cy="3847207"/>
          </a:xfrm>
          <a:prstGeom prst="rect">
            <a:avLst/>
          </a:prstGeom>
          <a:noFill/>
        </p:spPr>
        <p:txBody>
          <a:bodyPr wrap="square">
            <a:spAutoFit/>
          </a:bodyPr>
          <a:lstStyle/>
          <a:p>
            <a:pPr algn="r"/>
            <a:r>
              <a:rPr lang="en-GB" sz="3200" i="1" dirty="0">
                <a:latin typeface="Arial" panose="020B0604020202020204" pitchFamily="34" charset="0"/>
              </a:rPr>
              <a:t>a paradigm shift within the entire built environment </a:t>
            </a:r>
            <a:r>
              <a:rPr lang="en-GB" sz="1400" i="1" dirty="0">
                <a:latin typeface="Arial" panose="020B0604020202020204" pitchFamily="34" charset="0"/>
              </a:rPr>
              <a:t> </a:t>
            </a:r>
          </a:p>
          <a:p>
            <a:pPr algn="r"/>
            <a:endParaRPr lang="en-GB" sz="1400" b="1" i="1" dirty="0">
              <a:latin typeface="Arial" panose="020B0604020202020204" pitchFamily="34" charset="0"/>
            </a:endParaRPr>
          </a:p>
          <a:p>
            <a:pPr algn="r"/>
            <a:r>
              <a:rPr lang="en-GB" sz="3200" b="1" i="1" dirty="0">
                <a:latin typeface="Arial" panose="020B0604020202020204" pitchFamily="34" charset="0"/>
              </a:rPr>
              <a:t>give aspects of sustainability </a:t>
            </a:r>
          </a:p>
          <a:p>
            <a:pPr algn="r"/>
            <a:r>
              <a:rPr lang="en-GB" sz="3200" b="1" i="1" dirty="0">
                <a:latin typeface="Arial" panose="020B0604020202020204" pitchFamily="34" charset="0"/>
              </a:rPr>
              <a:t>the same value as aspects of structural integrity and durability</a:t>
            </a:r>
            <a:endParaRPr lang="en-GB" sz="3600" b="1" i="1" u="none" strike="noStrike" baseline="0" dirty="0">
              <a:solidFill>
                <a:srgbClr val="000000"/>
              </a:solidFill>
            </a:endParaRPr>
          </a:p>
        </p:txBody>
      </p:sp>
    </p:spTree>
    <p:extLst>
      <p:ext uri="{BB962C8B-B14F-4D97-AF65-F5344CB8AC3E}">
        <p14:creationId xmlns:p14="http://schemas.microsoft.com/office/powerpoint/2010/main" val="294236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934720" y="89535"/>
            <a:ext cx="11038207" cy="1631216"/>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i="1" dirty="0">
                <a:solidFill>
                  <a:srgbClr val="000000"/>
                </a:solidFill>
              </a:rPr>
              <a:t>A</a:t>
            </a:r>
            <a:r>
              <a:rPr lang="en-GB" sz="2800" b="0" i="1" u="none" strike="noStrike" baseline="0" dirty="0">
                <a:solidFill>
                  <a:srgbClr val="000000"/>
                </a:solidFill>
              </a:rPr>
              <a:t> paradigm shift ?</a:t>
            </a:r>
          </a:p>
        </p:txBody>
      </p:sp>
      <p:sp>
        <p:nvSpPr>
          <p:cNvPr id="14" name="TextBox 13">
            <a:extLst>
              <a:ext uri="{FF2B5EF4-FFF2-40B4-BE49-F238E27FC236}">
                <a16:creationId xmlns:a16="http://schemas.microsoft.com/office/drawing/2014/main" id="{54B32CA1-8FD8-489F-B228-B0A579FCAF45}"/>
              </a:ext>
            </a:extLst>
          </p:cNvPr>
          <p:cNvSpPr txBox="1"/>
          <p:nvPr/>
        </p:nvSpPr>
        <p:spPr>
          <a:xfrm>
            <a:off x="2107580" y="1889113"/>
            <a:ext cx="9865347" cy="3631763"/>
          </a:xfrm>
          <a:prstGeom prst="rect">
            <a:avLst/>
          </a:prstGeom>
          <a:noFill/>
        </p:spPr>
        <p:txBody>
          <a:bodyPr wrap="square">
            <a:spAutoFit/>
          </a:bodyPr>
          <a:lstStyle/>
          <a:p>
            <a:r>
              <a:rPr lang="en-GB" sz="2400" b="1" dirty="0"/>
              <a:t>Strength, durability, and service life requirements for construction materials and structural components should be </a:t>
            </a:r>
            <a:r>
              <a:rPr lang="en-GB" sz="2400" b="1" u="sng" dirty="0"/>
              <a:t>specified on the basis of minimized environmental impact</a:t>
            </a:r>
            <a:r>
              <a:rPr lang="en-GB" sz="2400" dirty="0"/>
              <a:t>, life cycle analysis and optimization, and issues of technical obsolescence and efficiency in re-use and recycling. Quid  need for methods, tools, financial incentives and regulations to </a:t>
            </a:r>
            <a:r>
              <a:rPr lang="en-GB" sz="2400" b="1" u="sng" dirty="0"/>
              <a:t>implement circular economic strategies </a:t>
            </a:r>
            <a:r>
              <a:rPr lang="en-GB" sz="2400" dirty="0"/>
              <a:t>for design, construction, monitoring, maintenance, and renewal of the built environment</a:t>
            </a:r>
            <a:endParaRPr lang="en-GB" sz="700" dirty="0"/>
          </a:p>
          <a:p>
            <a:endParaRPr lang="en-GB" sz="700" dirty="0"/>
          </a:p>
          <a:p>
            <a:endParaRPr lang="en-GB" sz="700" dirty="0"/>
          </a:p>
          <a:p>
            <a:r>
              <a:rPr lang="en-GB" sz="2400" b="1" dirty="0"/>
              <a:t>Develop new construction materials </a:t>
            </a:r>
            <a:r>
              <a:rPr lang="en-GB" sz="2400" dirty="0"/>
              <a:t>with lower environmental impact, and </a:t>
            </a:r>
            <a:r>
              <a:rPr lang="en-GB" sz="2400" b="1" dirty="0"/>
              <a:t>reassess known (but currently under-employed) </a:t>
            </a:r>
            <a:r>
              <a:rPr lang="en-GB" sz="2400" dirty="0"/>
              <a:t>construction materials</a:t>
            </a:r>
          </a:p>
        </p:txBody>
      </p:sp>
    </p:spTree>
    <p:extLst>
      <p:ext uri="{BB962C8B-B14F-4D97-AF65-F5344CB8AC3E}">
        <p14:creationId xmlns:p14="http://schemas.microsoft.com/office/powerpoint/2010/main" val="31293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6"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934720" y="56082"/>
            <a:ext cx="11038207" cy="1631216"/>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i="1" dirty="0">
                <a:solidFill>
                  <a:srgbClr val="000000"/>
                </a:solidFill>
              </a:rPr>
              <a:t>Impact</a:t>
            </a:r>
            <a:endParaRPr lang="en-GB" sz="2800" b="0" i="1" u="none" strike="noStrike" baseline="0" dirty="0">
              <a:solidFill>
                <a:srgbClr val="000000"/>
              </a:solidFill>
            </a:endParaRPr>
          </a:p>
        </p:txBody>
      </p:sp>
      <p:sp>
        <p:nvSpPr>
          <p:cNvPr id="10" name="TextBox 9">
            <a:extLst>
              <a:ext uri="{FF2B5EF4-FFF2-40B4-BE49-F238E27FC236}">
                <a16:creationId xmlns:a16="http://schemas.microsoft.com/office/drawing/2014/main" id="{55D2E340-45D4-42D0-8623-67546E9B972D}"/>
              </a:ext>
            </a:extLst>
          </p:cNvPr>
          <p:cNvSpPr txBox="1"/>
          <p:nvPr/>
        </p:nvSpPr>
        <p:spPr>
          <a:xfrm>
            <a:off x="3352350" y="4953638"/>
            <a:ext cx="6096000" cy="369332"/>
          </a:xfrm>
          <a:prstGeom prst="rect">
            <a:avLst/>
          </a:prstGeom>
          <a:noFill/>
        </p:spPr>
        <p:txBody>
          <a:bodyPr wrap="square">
            <a:spAutoFit/>
          </a:bodyPr>
          <a:lstStyle/>
          <a:p>
            <a:r>
              <a:rPr lang="en-GB" dirty="0"/>
              <a:t>- Production of cement, </a:t>
            </a:r>
          </a:p>
        </p:txBody>
      </p:sp>
      <p:sp>
        <p:nvSpPr>
          <p:cNvPr id="15" name="TextBox 14">
            <a:extLst>
              <a:ext uri="{FF2B5EF4-FFF2-40B4-BE49-F238E27FC236}">
                <a16:creationId xmlns:a16="http://schemas.microsoft.com/office/drawing/2014/main" id="{345AFFE5-A60F-4CFC-9F78-D8D25864D515}"/>
              </a:ext>
            </a:extLst>
          </p:cNvPr>
          <p:cNvSpPr txBox="1"/>
          <p:nvPr/>
        </p:nvSpPr>
        <p:spPr>
          <a:xfrm>
            <a:off x="3352350" y="853027"/>
            <a:ext cx="6133170" cy="400110"/>
          </a:xfrm>
          <a:prstGeom prst="rect">
            <a:avLst/>
          </a:prstGeom>
          <a:noFill/>
        </p:spPr>
        <p:txBody>
          <a:bodyPr wrap="square">
            <a:spAutoFit/>
          </a:bodyPr>
          <a:lstStyle/>
          <a:p>
            <a:r>
              <a:rPr lang="en-GB" sz="2000" b="1" dirty="0"/>
              <a:t>Global CO</a:t>
            </a:r>
            <a:r>
              <a:rPr lang="en-GB" sz="2000" b="1" baseline="-25000" dirty="0"/>
              <a:t>2 </a:t>
            </a:r>
            <a:r>
              <a:rPr lang="en-GB" sz="2000" b="1" dirty="0"/>
              <a:t>equivalent emissions/year</a:t>
            </a:r>
            <a:endParaRPr lang="nl-NL" sz="2000" b="1" dirty="0"/>
          </a:p>
        </p:txBody>
      </p:sp>
      <p:grpSp>
        <p:nvGrpSpPr>
          <p:cNvPr id="24" name="Group 23">
            <a:extLst>
              <a:ext uri="{FF2B5EF4-FFF2-40B4-BE49-F238E27FC236}">
                <a16:creationId xmlns:a16="http://schemas.microsoft.com/office/drawing/2014/main" id="{80CB7089-1ED4-43E2-A79E-26AB057F9E53}"/>
              </a:ext>
            </a:extLst>
          </p:cNvPr>
          <p:cNvGrpSpPr/>
          <p:nvPr/>
        </p:nvGrpSpPr>
        <p:grpSpPr>
          <a:xfrm>
            <a:off x="2262055" y="951067"/>
            <a:ext cx="1090295" cy="4397256"/>
            <a:chOff x="3415107" y="981306"/>
            <a:chExt cx="1090295" cy="4397256"/>
          </a:xfrm>
        </p:grpSpPr>
        <p:sp>
          <p:nvSpPr>
            <p:cNvPr id="17" name="Rectangle 16">
              <a:extLst>
                <a:ext uri="{FF2B5EF4-FFF2-40B4-BE49-F238E27FC236}">
                  <a16:creationId xmlns:a16="http://schemas.microsoft.com/office/drawing/2014/main" id="{EB4576C2-3DF5-4D7B-B52C-D945AD7E12BD}"/>
                </a:ext>
              </a:extLst>
            </p:cNvPr>
            <p:cNvSpPr/>
            <p:nvPr/>
          </p:nvSpPr>
          <p:spPr>
            <a:xfrm>
              <a:off x="3415107" y="981306"/>
              <a:ext cx="1090295" cy="2151827"/>
            </a:xfrm>
            <a:prstGeom prst="rect">
              <a:avLst/>
            </a:prstGeom>
            <a:pattFill prst="wdDnDiag">
              <a:fgClr>
                <a:schemeClr val="bg1">
                  <a:lumMod val="65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8BCD2F5F-D148-4859-B024-61479B337366}"/>
                </a:ext>
              </a:extLst>
            </p:cNvPr>
            <p:cNvSpPr/>
            <p:nvPr/>
          </p:nvSpPr>
          <p:spPr>
            <a:xfrm>
              <a:off x="3415107" y="4958524"/>
              <a:ext cx="1090295" cy="420038"/>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5-10%</a:t>
              </a:r>
              <a:endParaRPr lang="nl-NL" dirty="0"/>
            </a:p>
          </p:txBody>
        </p:sp>
        <p:sp>
          <p:nvSpPr>
            <p:cNvPr id="19" name="Rectangle 18">
              <a:extLst>
                <a:ext uri="{FF2B5EF4-FFF2-40B4-BE49-F238E27FC236}">
                  <a16:creationId xmlns:a16="http://schemas.microsoft.com/office/drawing/2014/main" id="{166E1B7F-4C1B-4D11-97BA-7DA1E50CBA85}"/>
                </a:ext>
              </a:extLst>
            </p:cNvPr>
            <p:cNvSpPr/>
            <p:nvPr/>
          </p:nvSpPr>
          <p:spPr>
            <a:xfrm>
              <a:off x="3415107" y="4498815"/>
              <a:ext cx="1090295" cy="420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10-15%</a:t>
              </a:r>
              <a:endParaRPr lang="nl-NL" dirty="0"/>
            </a:p>
          </p:txBody>
        </p:sp>
        <p:sp>
          <p:nvSpPr>
            <p:cNvPr id="23" name="Rectangle 22">
              <a:extLst>
                <a:ext uri="{FF2B5EF4-FFF2-40B4-BE49-F238E27FC236}">
                  <a16:creationId xmlns:a16="http://schemas.microsoft.com/office/drawing/2014/main" id="{59FFA630-3741-4DED-9AEF-97AAC9FF2194}"/>
                </a:ext>
              </a:extLst>
            </p:cNvPr>
            <p:cNvSpPr/>
            <p:nvPr/>
          </p:nvSpPr>
          <p:spPr>
            <a:xfrm>
              <a:off x="3415107" y="3172730"/>
              <a:ext cx="1090295" cy="128648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30%</a:t>
              </a:r>
              <a:endParaRPr lang="nl-NL" dirty="0"/>
            </a:p>
          </p:txBody>
        </p:sp>
      </p:grpSp>
      <p:sp>
        <p:nvSpPr>
          <p:cNvPr id="2" name="TextBox 1">
            <a:extLst>
              <a:ext uri="{FF2B5EF4-FFF2-40B4-BE49-F238E27FC236}">
                <a16:creationId xmlns:a16="http://schemas.microsoft.com/office/drawing/2014/main" id="{90A8543B-F93A-41F6-8685-DDF5B04DD96E}"/>
              </a:ext>
            </a:extLst>
          </p:cNvPr>
          <p:cNvSpPr txBox="1"/>
          <p:nvPr/>
        </p:nvSpPr>
        <p:spPr>
          <a:xfrm>
            <a:off x="1795261" y="5152506"/>
            <a:ext cx="466794" cy="369332"/>
          </a:xfrm>
          <a:prstGeom prst="rect">
            <a:avLst/>
          </a:prstGeom>
          <a:noFill/>
        </p:spPr>
        <p:txBody>
          <a:bodyPr wrap="none" rtlCol="0">
            <a:spAutoFit/>
          </a:bodyPr>
          <a:lstStyle/>
          <a:p>
            <a:r>
              <a:rPr lang="en-GB" dirty="0"/>
              <a:t>0%</a:t>
            </a:r>
            <a:endParaRPr lang="nl-NL" dirty="0"/>
          </a:p>
        </p:txBody>
      </p:sp>
      <p:sp>
        <p:nvSpPr>
          <p:cNvPr id="20" name="TextBox 19">
            <a:extLst>
              <a:ext uri="{FF2B5EF4-FFF2-40B4-BE49-F238E27FC236}">
                <a16:creationId xmlns:a16="http://schemas.microsoft.com/office/drawing/2014/main" id="{47018D9F-A1D3-46A6-8676-26C5998EEA69}"/>
              </a:ext>
            </a:extLst>
          </p:cNvPr>
          <p:cNvSpPr txBox="1"/>
          <p:nvPr/>
        </p:nvSpPr>
        <p:spPr>
          <a:xfrm>
            <a:off x="1678241" y="2965288"/>
            <a:ext cx="583814" cy="369332"/>
          </a:xfrm>
          <a:prstGeom prst="rect">
            <a:avLst/>
          </a:prstGeom>
          <a:noFill/>
        </p:spPr>
        <p:txBody>
          <a:bodyPr wrap="none" rtlCol="0">
            <a:spAutoFit/>
          </a:bodyPr>
          <a:lstStyle/>
          <a:p>
            <a:r>
              <a:rPr lang="en-GB" dirty="0"/>
              <a:t>50%</a:t>
            </a:r>
            <a:endParaRPr lang="nl-NL" dirty="0"/>
          </a:p>
        </p:txBody>
      </p:sp>
      <p:sp>
        <p:nvSpPr>
          <p:cNvPr id="21" name="TextBox 20">
            <a:extLst>
              <a:ext uri="{FF2B5EF4-FFF2-40B4-BE49-F238E27FC236}">
                <a16:creationId xmlns:a16="http://schemas.microsoft.com/office/drawing/2014/main" id="{491FE844-A766-435E-853D-0E76A20DF39A}"/>
              </a:ext>
            </a:extLst>
          </p:cNvPr>
          <p:cNvSpPr txBox="1"/>
          <p:nvPr/>
        </p:nvSpPr>
        <p:spPr>
          <a:xfrm>
            <a:off x="1678241" y="4257042"/>
            <a:ext cx="583814" cy="369332"/>
          </a:xfrm>
          <a:prstGeom prst="rect">
            <a:avLst/>
          </a:prstGeom>
          <a:noFill/>
        </p:spPr>
        <p:txBody>
          <a:bodyPr wrap="none" rtlCol="0">
            <a:spAutoFit/>
          </a:bodyPr>
          <a:lstStyle/>
          <a:p>
            <a:r>
              <a:rPr lang="en-GB" dirty="0"/>
              <a:t>20%</a:t>
            </a:r>
            <a:endParaRPr lang="nl-NL" dirty="0"/>
          </a:p>
        </p:txBody>
      </p:sp>
      <p:sp>
        <p:nvSpPr>
          <p:cNvPr id="22" name="TextBox 21">
            <a:extLst>
              <a:ext uri="{FF2B5EF4-FFF2-40B4-BE49-F238E27FC236}">
                <a16:creationId xmlns:a16="http://schemas.microsoft.com/office/drawing/2014/main" id="{A3A79B94-CE64-42A4-AB3B-87D73DBE0860}"/>
              </a:ext>
            </a:extLst>
          </p:cNvPr>
          <p:cNvSpPr txBox="1"/>
          <p:nvPr/>
        </p:nvSpPr>
        <p:spPr>
          <a:xfrm>
            <a:off x="1561222" y="844885"/>
            <a:ext cx="700833" cy="369332"/>
          </a:xfrm>
          <a:prstGeom prst="rect">
            <a:avLst/>
          </a:prstGeom>
          <a:noFill/>
        </p:spPr>
        <p:txBody>
          <a:bodyPr wrap="none" rtlCol="0">
            <a:spAutoFit/>
          </a:bodyPr>
          <a:lstStyle/>
          <a:p>
            <a:r>
              <a:rPr lang="en-GB" dirty="0"/>
              <a:t>100%</a:t>
            </a:r>
            <a:endParaRPr lang="nl-NL" dirty="0"/>
          </a:p>
        </p:txBody>
      </p:sp>
      <p:sp>
        <p:nvSpPr>
          <p:cNvPr id="25" name="TextBox 24">
            <a:extLst>
              <a:ext uri="{FF2B5EF4-FFF2-40B4-BE49-F238E27FC236}">
                <a16:creationId xmlns:a16="http://schemas.microsoft.com/office/drawing/2014/main" id="{FBFCE906-EEA8-4904-8DA0-5573C612DA8D}"/>
              </a:ext>
            </a:extLst>
          </p:cNvPr>
          <p:cNvSpPr txBox="1"/>
          <p:nvPr/>
        </p:nvSpPr>
        <p:spPr>
          <a:xfrm>
            <a:off x="3352350" y="2932414"/>
            <a:ext cx="6133170" cy="369332"/>
          </a:xfrm>
          <a:prstGeom prst="rect">
            <a:avLst/>
          </a:prstGeom>
          <a:noFill/>
        </p:spPr>
        <p:txBody>
          <a:bodyPr wrap="square">
            <a:spAutoFit/>
          </a:bodyPr>
          <a:lstStyle/>
          <a:p>
            <a:r>
              <a:rPr lang="en-GB" dirty="0"/>
              <a:t>- Operation and maintenance of buildings represents</a:t>
            </a:r>
          </a:p>
        </p:txBody>
      </p:sp>
      <p:sp>
        <p:nvSpPr>
          <p:cNvPr id="26" name="TextBox 25">
            <a:extLst>
              <a:ext uri="{FF2B5EF4-FFF2-40B4-BE49-F238E27FC236}">
                <a16:creationId xmlns:a16="http://schemas.microsoft.com/office/drawing/2014/main" id="{9AC6A3B5-662E-4FB0-A3A8-5A393B259259}"/>
              </a:ext>
            </a:extLst>
          </p:cNvPr>
          <p:cNvSpPr txBox="1"/>
          <p:nvPr/>
        </p:nvSpPr>
        <p:spPr>
          <a:xfrm>
            <a:off x="3352350" y="4249517"/>
            <a:ext cx="6096000" cy="646331"/>
          </a:xfrm>
          <a:prstGeom prst="rect">
            <a:avLst/>
          </a:prstGeom>
          <a:noFill/>
        </p:spPr>
        <p:txBody>
          <a:bodyPr wrap="square">
            <a:spAutoFit/>
          </a:bodyPr>
          <a:lstStyle/>
          <a:p>
            <a:r>
              <a:rPr lang="en-GB" dirty="0"/>
              <a:t>- Construction sector related (</a:t>
            </a:r>
            <a:r>
              <a:rPr lang="en-GB" sz="1600" dirty="0"/>
              <a:t>other construction materials,</a:t>
            </a:r>
          </a:p>
          <a:p>
            <a:r>
              <a:rPr lang="en-GB" sz="1600" dirty="0"/>
              <a:t>    transport, &amp; construction processes</a:t>
            </a:r>
            <a:r>
              <a:rPr lang="en-GB" dirty="0"/>
              <a:t>)</a:t>
            </a:r>
          </a:p>
        </p:txBody>
      </p:sp>
      <p:sp>
        <p:nvSpPr>
          <p:cNvPr id="27" name="TextBox 26">
            <a:extLst>
              <a:ext uri="{FF2B5EF4-FFF2-40B4-BE49-F238E27FC236}">
                <a16:creationId xmlns:a16="http://schemas.microsoft.com/office/drawing/2014/main" id="{696C7214-70B9-48AB-8637-A2F0449B3118}"/>
              </a:ext>
            </a:extLst>
          </p:cNvPr>
          <p:cNvSpPr txBox="1"/>
          <p:nvPr/>
        </p:nvSpPr>
        <p:spPr>
          <a:xfrm>
            <a:off x="5731630" y="1721820"/>
            <a:ext cx="6096000" cy="646331"/>
          </a:xfrm>
          <a:prstGeom prst="rect">
            <a:avLst/>
          </a:prstGeom>
          <a:noFill/>
        </p:spPr>
        <p:txBody>
          <a:bodyPr wrap="square">
            <a:spAutoFit/>
          </a:bodyPr>
          <a:lstStyle/>
          <a:p>
            <a:pPr algn="r"/>
            <a:r>
              <a:rPr lang="en-GB" b="1" i="1" dirty="0"/>
              <a:t>Emissions from the construction sector alone can jeopardize the achievement of the objectives of the Paris agreement</a:t>
            </a:r>
            <a:endParaRPr lang="nl-NL" b="1" i="1" dirty="0"/>
          </a:p>
        </p:txBody>
      </p:sp>
    </p:spTree>
    <p:extLst>
      <p:ext uri="{BB962C8B-B14F-4D97-AF65-F5344CB8AC3E}">
        <p14:creationId xmlns:p14="http://schemas.microsoft.com/office/powerpoint/2010/main" val="253363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rgbClr val="002832"/>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1553208" y="1846956"/>
            <a:ext cx="10134604" cy="1077218"/>
          </a:xfrm>
          <a:prstGeom prst="rect">
            <a:avLst/>
          </a:prstGeom>
          <a:noFill/>
        </p:spPr>
        <p:txBody>
          <a:bodyPr wrap="square">
            <a:spAutoFit/>
          </a:bodyPr>
          <a:lstStyle/>
          <a:p>
            <a:pPr algn="r"/>
            <a:r>
              <a:rPr lang="en-GB" sz="3600" b="1" i="0" u="none" strike="noStrike" baseline="0" dirty="0">
                <a:solidFill>
                  <a:srgbClr val="000000"/>
                </a:solidFill>
              </a:rPr>
              <a:t>The “GLOBE consensus”</a:t>
            </a:r>
          </a:p>
          <a:p>
            <a:pPr algn="r"/>
            <a:r>
              <a:rPr lang="en-GB" sz="2800" b="0" i="1" u="none" strike="noStrike" baseline="0" dirty="0">
                <a:solidFill>
                  <a:srgbClr val="000000"/>
                </a:solidFill>
              </a:rPr>
              <a:t>Who is supporting this initiative?</a:t>
            </a:r>
          </a:p>
        </p:txBody>
      </p:sp>
    </p:spTree>
    <p:extLst>
      <p:ext uri="{BB962C8B-B14F-4D97-AF65-F5344CB8AC3E}">
        <p14:creationId xmlns:p14="http://schemas.microsoft.com/office/powerpoint/2010/main" val="210431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D1607-117B-4A77-A852-59E22CAD3F4B}"/>
              </a:ext>
            </a:extLst>
          </p:cNvPr>
          <p:cNvSpPr txBox="1"/>
          <p:nvPr/>
        </p:nvSpPr>
        <p:spPr>
          <a:xfrm>
            <a:off x="3972560" y="5723308"/>
            <a:ext cx="8117840" cy="861518"/>
          </a:xfrm>
          <a:prstGeom prst="rect">
            <a:avLst/>
          </a:prstGeom>
          <a:noFill/>
        </p:spPr>
        <p:txBody>
          <a:bodyPr wrap="square">
            <a:spAutoFit/>
          </a:bodyPr>
          <a:lstStyle/>
          <a:p>
            <a:pPr algn="ctr">
              <a:lnSpc>
                <a:spcPct val="107000"/>
              </a:lnSpc>
              <a:spcAft>
                <a:spcPts val="800"/>
              </a:spcAft>
            </a:pPr>
            <a:r>
              <a:rPr lang="en-GB" sz="2400" b="1" dirty="0">
                <a:solidFill>
                  <a:schemeClr val="bg1">
                    <a:lumMod val="75000"/>
                  </a:schemeClr>
                </a:solidFill>
                <a:effectLst/>
                <a:latin typeface="Verdana" panose="020B0604030504040204" pitchFamily="34" charset="0"/>
                <a:ea typeface="Calibri" panose="020F0502020204030204" pitchFamily="34" charset="0"/>
                <a:cs typeface="Times New Roman" panose="02020603050405020304" pitchFamily="18" charset="0"/>
              </a:rPr>
              <a:t>Materials and value chains for sustainable, inclusive, and resilient urbanisation in Africa</a:t>
            </a:r>
            <a:endParaRPr lang="nl-NL" sz="2400" dirty="0">
              <a:solidFill>
                <a:schemeClr val="bg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3">
            <a:extLst>
              <a:ext uri="{FF2B5EF4-FFF2-40B4-BE49-F238E27FC236}">
                <a16:creationId xmlns:a16="http://schemas.microsoft.com/office/drawing/2014/main" id="{18C13BD3-61C6-4E9C-8EBF-8BAC5C2C451E}"/>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425448" y="89535"/>
            <a:ext cx="902335" cy="1151890"/>
          </a:xfrm>
          <a:prstGeom prst="rect">
            <a:avLst/>
          </a:prstGeom>
          <a:noFill/>
        </p:spPr>
      </p:pic>
      <p:pic>
        <p:nvPicPr>
          <p:cNvPr id="7" name="Grafik 5">
            <a:extLst>
              <a:ext uri="{FF2B5EF4-FFF2-40B4-BE49-F238E27FC236}">
                <a16:creationId xmlns:a16="http://schemas.microsoft.com/office/drawing/2014/main" id="{447163B2-AB8E-4E17-BF17-DA025A841A6C}"/>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371790" y="1914524"/>
            <a:ext cx="1009650" cy="1009650"/>
          </a:xfrm>
          <a:prstGeom prst="rect">
            <a:avLst/>
          </a:prstGeom>
          <a:noFill/>
          <a:ln>
            <a:noFill/>
          </a:ln>
        </p:spPr>
      </p:pic>
      <p:pic>
        <p:nvPicPr>
          <p:cNvPr id="8" name="Grafik 6">
            <a:extLst>
              <a:ext uri="{FF2B5EF4-FFF2-40B4-BE49-F238E27FC236}">
                <a16:creationId xmlns:a16="http://schemas.microsoft.com/office/drawing/2014/main" id="{1B0F9409-DAC6-4993-8AD5-C944DCAE75CD}"/>
              </a:ext>
            </a:extLst>
          </p:cNvPr>
          <p:cNvPicPr/>
          <p:nvPr/>
        </p:nvPicPr>
        <p:blipFill>
          <a:blip r:embed="rId4">
            <a:extLst>
              <a:ext uri="{28A0092B-C50C-407E-A947-70E740481C1C}">
                <a14:useLocalDpi xmlns:a14="http://schemas.microsoft.com/office/drawing/2010/main"/>
              </a:ext>
            </a:extLst>
          </a:blip>
          <a:srcRect/>
          <a:stretch>
            <a:fillRect/>
          </a:stretch>
        </p:blipFill>
        <p:spPr bwMode="auto">
          <a:xfrm>
            <a:off x="331468" y="3597273"/>
            <a:ext cx="1090295" cy="1066800"/>
          </a:xfrm>
          <a:prstGeom prst="rect">
            <a:avLst/>
          </a:prstGeom>
          <a:noFill/>
          <a:ln>
            <a:noFill/>
          </a:ln>
        </p:spPr>
      </p:pic>
      <p:pic>
        <p:nvPicPr>
          <p:cNvPr id="9" name="Grafik 38">
            <a:extLst>
              <a:ext uri="{FF2B5EF4-FFF2-40B4-BE49-F238E27FC236}">
                <a16:creationId xmlns:a16="http://schemas.microsoft.com/office/drawing/2014/main" id="{72EDCE5A-92A6-43CB-AE52-27C97EEC52E9}"/>
              </a:ext>
            </a:extLst>
          </p:cNvPr>
          <p:cNvPicPr/>
          <p:nvPr/>
        </p:nvPicPr>
        <p:blipFill>
          <a:blip r:embed="rId5" cstate="print">
            <a:extLst>
              <a:ext uri="{28A0092B-C50C-407E-A947-70E740481C1C}">
                <a14:useLocalDpi xmlns:a14="http://schemas.microsoft.com/office/drawing/2010/main"/>
              </a:ext>
            </a:extLst>
          </a:blip>
          <a:stretch>
            <a:fillRect/>
          </a:stretch>
        </p:blipFill>
        <p:spPr>
          <a:xfrm>
            <a:off x="27303" y="5337172"/>
            <a:ext cx="1698625" cy="1353185"/>
          </a:xfrm>
          <a:prstGeom prst="rect">
            <a:avLst/>
          </a:prstGeom>
        </p:spPr>
      </p:pic>
      <p:sp>
        <p:nvSpPr>
          <p:cNvPr id="11" name="TextBox 10">
            <a:extLst>
              <a:ext uri="{FF2B5EF4-FFF2-40B4-BE49-F238E27FC236}">
                <a16:creationId xmlns:a16="http://schemas.microsoft.com/office/drawing/2014/main" id="{FCD8D271-B91A-4530-9134-24D854156A53}"/>
              </a:ext>
            </a:extLst>
          </p:cNvPr>
          <p:cNvSpPr txBox="1"/>
          <p:nvPr/>
        </p:nvSpPr>
        <p:spPr>
          <a:xfrm>
            <a:off x="1838324" y="5692402"/>
            <a:ext cx="2021840" cy="923330"/>
          </a:xfrm>
          <a:prstGeom prst="rect">
            <a:avLst/>
          </a:prstGeom>
          <a:noFill/>
        </p:spPr>
        <p:txBody>
          <a:bodyPr wrap="square">
            <a:spAutoFit/>
          </a:bodyPr>
          <a:lstStyle/>
          <a:p>
            <a:pPr algn="ctr"/>
            <a:r>
              <a:rPr lang="nl-NL" sz="1800" b="0" i="0" u="none" strike="noStrike" baseline="0" dirty="0">
                <a:solidFill>
                  <a:srgbClr val="002831"/>
                </a:solidFill>
                <a:latin typeface="BAM Klavika"/>
              </a:rPr>
              <a:t>23 </a:t>
            </a:r>
            <a:r>
              <a:rPr lang="nl-NL" sz="1800" b="0" i="0" u="none" strike="noStrike" baseline="0" dirty="0" err="1">
                <a:solidFill>
                  <a:srgbClr val="002831"/>
                </a:solidFill>
                <a:latin typeface="BAM Klavika"/>
              </a:rPr>
              <a:t>January</a:t>
            </a:r>
            <a:r>
              <a:rPr lang="nl-NL" sz="1800" b="0" i="0" u="none" strike="noStrike" baseline="0" dirty="0">
                <a:solidFill>
                  <a:srgbClr val="002831"/>
                </a:solidFill>
                <a:latin typeface="BAM Klavika"/>
              </a:rPr>
              <a:t> 2021 </a:t>
            </a:r>
          </a:p>
          <a:p>
            <a:pPr algn="ctr"/>
            <a:r>
              <a:rPr lang="nl-NL" sz="1800" b="0" i="1" u="none" strike="noStrike" baseline="0" dirty="0">
                <a:solidFill>
                  <a:srgbClr val="002831"/>
                </a:solidFill>
                <a:latin typeface="BAM Klavika"/>
              </a:rPr>
              <a:t>Virtual Conference</a:t>
            </a:r>
          </a:p>
          <a:p>
            <a:pPr algn="ctr"/>
            <a:r>
              <a:rPr lang="nl-NL" sz="1800" b="0" i="0" u="none" strike="noStrike" baseline="0" dirty="0">
                <a:solidFill>
                  <a:srgbClr val="002831"/>
                </a:solidFill>
                <a:latin typeface="BAM Klavika"/>
              </a:rPr>
              <a:t>9:10 to 17:45</a:t>
            </a:r>
            <a:endParaRPr lang="nl-NL" sz="1800" b="0" i="0" u="none" strike="noStrike" baseline="0" dirty="0">
              <a:solidFill>
                <a:srgbClr val="000000"/>
              </a:solidFill>
              <a:latin typeface="BAM Klavika"/>
            </a:endParaRPr>
          </a:p>
        </p:txBody>
      </p:sp>
      <p:sp>
        <p:nvSpPr>
          <p:cNvPr id="13" name="TextBox 12">
            <a:extLst>
              <a:ext uri="{FF2B5EF4-FFF2-40B4-BE49-F238E27FC236}">
                <a16:creationId xmlns:a16="http://schemas.microsoft.com/office/drawing/2014/main" id="{985E3EC8-28D5-4A3E-9586-12B55C177067}"/>
              </a:ext>
            </a:extLst>
          </p:cNvPr>
          <p:cNvSpPr txBox="1"/>
          <p:nvPr/>
        </p:nvSpPr>
        <p:spPr>
          <a:xfrm>
            <a:off x="934720" y="-133489"/>
            <a:ext cx="11038207" cy="2492990"/>
          </a:xfrm>
          <a:prstGeom prst="rect">
            <a:avLst/>
          </a:prstGeom>
          <a:noFill/>
        </p:spPr>
        <p:txBody>
          <a:bodyPr wrap="square">
            <a:spAutoFit/>
          </a:bodyPr>
          <a:lstStyle/>
          <a:p>
            <a:pPr algn="r"/>
            <a:r>
              <a:rPr lang="en-GB" sz="3600" b="1" i="0" u="none" strike="noStrike" baseline="0" dirty="0">
                <a:solidFill>
                  <a:srgbClr val="000000"/>
                </a:solidFill>
              </a:rPr>
              <a:t>Global Consensus on Sustainability in the Built Environment</a:t>
            </a:r>
          </a:p>
          <a:p>
            <a:pPr algn="r"/>
            <a:r>
              <a:rPr lang="en-GB" sz="2800" b="0" i="1" u="none" strike="noStrike" baseline="0" dirty="0">
                <a:solidFill>
                  <a:srgbClr val="000000"/>
                </a:solidFill>
              </a:rPr>
              <a:t>Initiation &amp; way forward</a:t>
            </a:r>
          </a:p>
          <a:p>
            <a:pPr algn="r"/>
            <a:br>
              <a:rPr lang="en-GB" sz="2800" i="1" dirty="0">
                <a:solidFill>
                  <a:srgbClr val="000000"/>
                </a:solidFill>
              </a:rPr>
            </a:br>
            <a:endParaRPr lang="en-GB" sz="2800" b="0" i="1" u="none" strike="noStrike" baseline="0" dirty="0">
              <a:solidFill>
                <a:srgbClr val="000000"/>
              </a:solidFill>
            </a:endParaRPr>
          </a:p>
        </p:txBody>
      </p:sp>
      <p:sp>
        <p:nvSpPr>
          <p:cNvPr id="10" name="TextBox 9">
            <a:extLst>
              <a:ext uri="{FF2B5EF4-FFF2-40B4-BE49-F238E27FC236}">
                <a16:creationId xmlns:a16="http://schemas.microsoft.com/office/drawing/2014/main" id="{98E11B4E-C65F-4629-BE72-5125B72615CD}"/>
              </a:ext>
            </a:extLst>
          </p:cNvPr>
          <p:cNvSpPr txBox="1"/>
          <p:nvPr/>
        </p:nvSpPr>
        <p:spPr>
          <a:xfrm>
            <a:off x="1838325" y="1425175"/>
            <a:ext cx="4836796" cy="4262705"/>
          </a:xfrm>
          <a:prstGeom prst="rect">
            <a:avLst/>
          </a:prstGeom>
          <a:noFill/>
        </p:spPr>
        <p:txBody>
          <a:bodyPr wrap="square">
            <a:spAutoFit/>
          </a:bodyPr>
          <a:lstStyle/>
          <a:p>
            <a:r>
              <a:rPr lang="en-GB" b="1" dirty="0">
                <a:effectLst/>
                <a:latin typeface="Arial" panose="020B0604020202020204" pitchFamily="34" charset="0"/>
              </a:rPr>
              <a:t>IABSE</a:t>
            </a:r>
            <a:r>
              <a:rPr lang="en-GB" dirty="0">
                <a:effectLst/>
                <a:latin typeface="Arial" panose="020B0604020202020204" pitchFamily="34" charset="0"/>
              </a:rPr>
              <a:t> – </a:t>
            </a:r>
            <a:r>
              <a:rPr lang="en-GB" sz="1600" dirty="0">
                <a:effectLst/>
                <a:latin typeface="Arial" panose="020B0604020202020204" pitchFamily="34" charset="0"/>
              </a:rPr>
              <a:t>International Association for Bridge and Structural Engineering</a:t>
            </a:r>
            <a:br>
              <a:rPr lang="en-GB" sz="400" dirty="0">
                <a:effectLst/>
                <a:latin typeface="Arial" panose="020B0604020202020204" pitchFamily="34" charset="0"/>
              </a:rPr>
            </a:br>
            <a:endParaRPr lang="en-GB" sz="500" dirty="0">
              <a:effectLst/>
              <a:latin typeface="Arial" panose="020B0604020202020204" pitchFamily="34" charset="0"/>
            </a:endParaRPr>
          </a:p>
          <a:p>
            <a:r>
              <a:rPr lang="en-GB" b="1" i="1" dirty="0">
                <a:latin typeface="Arial" panose="020B0604020202020204" pitchFamily="34" charset="0"/>
              </a:rPr>
              <a:t>f</a:t>
            </a:r>
            <a:r>
              <a:rPr lang="en-GB" b="1" i="1" dirty="0">
                <a:effectLst/>
                <a:latin typeface="Arial" panose="020B0604020202020204" pitchFamily="34" charset="0"/>
              </a:rPr>
              <a:t>ib</a:t>
            </a:r>
            <a:r>
              <a:rPr lang="en-GB" dirty="0">
                <a:effectLst/>
                <a:latin typeface="Arial" panose="020B0604020202020204" pitchFamily="34" charset="0"/>
              </a:rPr>
              <a:t> – </a:t>
            </a:r>
            <a:r>
              <a:rPr lang="en-GB" sz="1600" dirty="0">
                <a:effectLst/>
                <a:latin typeface="Arial" panose="020B0604020202020204" pitchFamily="34" charset="0"/>
              </a:rPr>
              <a:t>The International Federation for Structural Concrete</a:t>
            </a:r>
            <a:br>
              <a:rPr lang="en-GB" sz="500" dirty="0">
                <a:effectLst/>
                <a:latin typeface="Arial" panose="020B0604020202020204" pitchFamily="34" charset="0"/>
              </a:rPr>
            </a:br>
            <a:endParaRPr lang="en-GB" sz="600" dirty="0">
              <a:effectLst/>
              <a:latin typeface="Arial" panose="020B0604020202020204" pitchFamily="34" charset="0"/>
            </a:endParaRPr>
          </a:p>
          <a:p>
            <a:r>
              <a:rPr lang="en-GB" b="1" dirty="0">
                <a:effectLst/>
                <a:latin typeface="Arial" panose="020B0604020202020204" pitchFamily="34" charset="0"/>
              </a:rPr>
              <a:t>RILEM </a:t>
            </a:r>
            <a:r>
              <a:rPr lang="en-GB" dirty="0">
                <a:effectLst/>
                <a:latin typeface="Arial" panose="020B0604020202020204" pitchFamily="34" charset="0"/>
              </a:rPr>
              <a:t>- </a:t>
            </a:r>
            <a:r>
              <a:rPr lang="en-GB" sz="1600" dirty="0">
                <a:effectLst/>
                <a:latin typeface="Arial" panose="020B0604020202020204" pitchFamily="34" charset="0"/>
              </a:rPr>
              <a:t>International Union of Laboratories and Experts in Construction Materials, Systems and Structures</a:t>
            </a:r>
            <a:br>
              <a:rPr lang="en-GB" sz="500" dirty="0">
                <a:effectLst/>
                <a:latin typeface="Arial" panose="020B0604020202020204" pitchFamily="34" charset="0"/>
              </a:rPr>
            </a:br>
            <a:endParaRPr lang="en-GB" sz="500" dirty="0">
              <a:effectLst/>
              <a:latin typeface="Arial" panose="020B0604020202020204" pitchFamily="34" charset="0"/>
            </a:endParaRPr>
          </a:p>
          <a:p>
            <a:r>
              <a:rPr lang="en-GB" b="1" dirty="0">
                <a:effectLst/>
                <a:latin typeface="Arial" panose="020B0604020202020204" pitchFamily="34" charset="0"/>
              </a:rPr>
              <a:t>CIB</a:t>
            </a:r>
            <a:r>
              <a:rPr lang="en-GB" dirty="0">
                <a:effectLst/>
                <a:latin typeface="Arial" panose="020B0604020202020204" pitchFamily="34" charset="0"/>
              </a:rPr>
              <a:t> – </a:t>
            </a:r>
            <a:r>
              <a:rPr lang="en-GB" sz="1600" dirty="0">
                <a:effectLst/>
                <a:latin typeface="Arial" panose="020B0604020202020204" pitchFamily="34" charset="0"/>
              </a:rPr>
              <a:t>International Council for Research and Innovation in Building and Construction</a:t>
            </a:r>
            <a:br>
              <a:rPr lang="en-GB" sz="500" dirty="0">
                <a:effectLst/>
                <a:latin typeface="Arial" panose="020B0604020202020204" pitchFamily="34" charset="0"/>
              </a:rPr>
            </a:br>
            <a:endParaRPr lang="en-GB" sz="600" dirty="0">
              <a:effectLst/>
              <a:latin typeface="Arial" panose="020B0604020202020204" pitchFamily="34" charset="0"/>
            </a:endParaRPr>
          </a:p>
          <a:p>
            <a:r>
              <a:rPr lang="en-GB" b="1" dirty="0">
                <a:effectLst/>
                <a:latin typeface="Arial" panose="020B0604020202020204" pitchFamily="34" charset="0"/>
              </a:rPr>
              <a:t>ECCS</a:t>
            </a:r>
            <a:r>
              <a:rPr lang="en-GB" dirty="0">
                <a:effectLst/>
                <a:latin typeface="Arial" panose="020B0604020202020204" pitchFamily="34" charset="0"/>
              </a:rPr>
              <a:t> – </a:t>
            </a:r>
            <a:r>
              <a:rPr lang="en-GB" sz="1600" dirty="0">
                <a:effectLst/>
                <a:latin typeface="Arial" panose="020B0604020202020204" pitchFamily="34" charset="0"/>
              </a:rPr>
              <a:t>European Convention for Constructional Steel Work</a:t>
            </a:r>
            <a:br>
              <a:rPr lang="en-GB" sz="500" dirty="0">
                <a:effectLst/>
                <a:latin typeface="Arial" panose="020B0604020202020204" pitchFamily="34" charset="0"/>
              </a:rPr>
            </a:br>
            <a:endParaRPr lang="en-GB" sz="500" dirty="0">
              <a:effectLst/>
              <a:latin typeface="Arial" panose="020B0604020202020204" pitchFamily="34" charset="0"/>
            </a:endParaRPr>
          </a:p>
          <a:p>
            <a:r>
              <a:rPr lang="en-GB" b="1" dirty="0">
                <a:effectLst/>
                <a:latin typeface="Arial" panose="020B0604020202020204" pitchFamily="34" charset="0"/>
              </a:rPr>
              <a:t>IASS</a:t>
            </a:r>
            <a:r>
              <a:rPr lang="en-GB" dirty="0">
                <a:effectLst/>
                <a:latin typeface="Arial" panose="020B0604020202020204" pitchFamily="34" charset="0"/>
              </a:rPr>
              <a:t> - </a:t>
            </a:r>
            <a:r>
              <a:rPr lang="en-GB" sz="1600" dirty="0">
                <a:effectLst/>
                <a:latin typeface="Arial" panose="020B0604020202020204" pitchFamily="34" charset="0"/>
              </a:rPr>
              <a:t>International Association for Shell and Spatial Structures</a:t>
            </a:r>
            <a:endParaRPr lang="en-GB" sz="400" dirty="0">
              <a:effectLst/>
              <a:latin typeface="Arial" panose="020B0604020202020204" pitchFamily="34" charset="0"/>
            </a:endParaRPr>
          </a:p>
          <a:p>
            <a:endParaRPr lang="en-GB" sz="500" dirty="0">
              <a:effectLst/>
              <a:latin typeface="Arial" panose="020B0604020202020204" pitchFamily="34" charset="0"/>
            </a:endParaRPr>
          </a:p>
          <a:p>
            <a:r>
              <a:rPr lang="en-GB" b="1" dirty="0">
                <a:effectLst/>
                <a:latin typeface="Arial" panose="020B0604020202020204" pitchFamily="34" charset="0"/>
              </a:rPr>
              <a:t>JCSS</a:t>
            </a:r>
            <a:r>
              <a:rPr lang="en-GB" dirty="0">
                <a:effectLst/>
                <a:latin typeface="Arial" panose="020B0604020202020204" pitchFamily="34" charset="0"/>
              </a:rPr>
              <a:t> – </a:t>
            </a:r>
            <a:r>
              <a:rPr lang="en-GB" sz="1600" dirty="0">
                <a:effectLst/>
                <a:latin typeface="Arial" panose="020B0604020202020204" pitchFamily="34" charset="0"/>
              </a:rPr>
              <a:t>Joint Committee on Structural Safety</a:t>
            </a:r>
            <a:endParaRPr lang="nl-NL" dirty="0"/>
          </a:p>
        </p:txBody>
      </p:sp>
      <p:pic>
        <p:nvPicPr>
          <p:cNvPr id="12" name="Picture 11" descr="A group of people posing for a photo&#10;&#10;Description automatically generated">
            <a:extLst>
              <a:ext uri="{FF2B5EF4-FFF2-40B4-BE49-F238E27FC236}">
                <a16:creationId xmlns:a16="http://schemas.microsoft.com/office/drawing/2014/main" id="{ED821D71-0E07-450E-8DF2-07C5CE9786AB}"/>
              </a:ext>
            </a:extLst>
          </p:cNvPr>
          <p:cNvPicPr>
            <a:picLocks noChangeAspect="1"/>
          </p:cNvPicPr>
          <p:nvPr/>
        </p:nvPicPr>
        <p:blipFill rotWithShape="1">
          <a:blip r:embed="rId6">
            <a:extLst>
              <a:ext uri="{28A0092B-C50C-407E-A947-70E740481C1C}">
                <a14:useLocalDpi xmlns:a14="http://schemas.microsoft.com/office/drawing/2010/main" val="0"/>
              </a:ext>
            </a:extLst>
          </a:blip>
          <a:srcRect l="19060" r="10773"/>
          <a:stretch/>
        </p:blipFill>
        <p:spPr>
          <a:xfrm>
            <a:off x="7548243" y="1523574"/>
            <a:ext cx="4312289" cy="4086226"/>
          </a:xfrm>
          <a:prstGeom prst="rect">
            <a:avLst/>
          </a:prstGeom>
        </p:spPr>
      </p:pic>
    </p:spTree>
    <p:extLst>
      <p:ext uri="{BB962C8B-B14F-4D97-AF65-F5344CB8AC3E}">
        <p14:creationId xmlns:p14="http://schemas.microsoft.com/office/powerpoint/2010/main" val="1480010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1162</Words>
  <Application>Microsoft Office PowerPoint</Application>
  <PresentationFormat>Grand écran</PresentationFormat>
  <Paragraphs>174</Paragraphs>
  <Slides>18</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BAM Klavika</vt:lpstr>
      <vt:lpstr>Calibri</vt:lpstr>
      <vt:lpstr>Calibri Light</vt:lpstr>
      <vt:lpstr>Verdana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Vyncke</dc:creator>
  <cp:lastModifiedBy>Judith HARDY</cp:lastModifiedBy>
  <cp:revision>32</cp:revision>
  <cp:lastPrinted>2021-01-22T18:05:51Z</cp:lastPrinted>
  <dcterms:created xsi:type="dcterms:W3CDTF">2021-01-22T17:13:42Z</dcterms:created>
  <dcterms:modified xsi:type="dcterms:W3CDTF">2021-01-25T08:43:04Z</dcterms:modified>
</cp:coreProperties>
</file>